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8" r:id="rId4"/>
  </p:sldMasterIdLst>
  <p:sldIdLst>
    <p:sldId id="256" r:id="rId5"/>
    <p:sldId id="257" r:id="rId6"/>
    <p:sldId id="279" r:id="rId7"/>
    <p:sldId id="274" r:id="rId8"/>
    <p:sldId id="278" r:id="rId9"/>
    <p:sldId id="277" r:id="rId10"/>
    <p:sldId id="258" r:id="rId11"/>
    <p:sldId id="261" r:id="rId12"/>
    <p:sldId id="272" r:id="rId13"/>
    <p:sldId id="260" r:id="rId14"/>
    <p:sldId id="259" r:id="rId15"/>
    <p:sldId id="270" r:id="rId16"/>
    <p:sldId id="273" r:id="rId17"/>
    <p:sldId id="263" r:id="rId18"/>
    <p:sldId id="275" r:id="rId19"/>
    <p:sldId id="276" r:id="rId20"/>
    <p:sldId id="265" r:id="rId21"/>
    <p:sldId id="266" r:id="rId22"/>
    <p:sldId id="269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8BDB09F-C0C5-B000-A5DA-DED724F17870}" v="6" dt="2021-03-03T20:11:42.520"/>
    <p1510:client id="{9E952DD6-CC21-9EBE-E80A-F2CB9F83F3D7}" v="1267" dt="2021-03-03T22:35:57.120"/>
    <p1510:client id="{A5B1EE44-AC43-231F-9421-D5B2E35070E4}" v="1" dt="2021-03-08T21:03:47.389"/>
    <p1510:client id="{C7A1AAB9-D213-2B55-D9C7-58BFBB57BD2E}" v="1021" dt="2021-03-03T04:23:21.950"/>
    <p1510:client id="{D524789B-825D-7455-EF60-0A734CE6560D}" v="10" dt="2021-03-03T23:40:23.990"/>
    <p1510:client id="{FBE780A3-2BA7-7595-6458-F960879A892F}" v="1" dt="2021-03-03T19:57:11.03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4" d="100"/>
          <a:sy n="54" d="100"/>
        </p:scale>
        <p:origin x="460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21:29:59.19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8255 7594 16383 0 0,'0'0'-16383'0'0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21:29:59.20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13718 13639 16383 0 0,'-6'0'0'0'0,"-10"0"0"0"0,-1-7 0 0 0,-4-2 0 0 0,-6 1 0 0 0,-4 1 0 0 0,-4 3 0 0 0,-2 1 0 0 0,-2 1 0 0 0,0 1 0 0 0,0 1 0 0 0,-1 1 0 0 0,8-1-16383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21:29:59.20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11165 11515 16383 0 0,'7'0'0'0'0,"8"0"0"0"0,9-6 0 0 0,6-3 0 0 0,12 1 0 0 0,17 1 0 0 0,20 2 0 0 0,34 2 0 0 0,12 2 0 0 0,17-6 0 0 0,17-2 0 0 0,2 1 0 0 0,-14 2 0 0 0,-19 1 0 0 0,-18 2 0 0 0,-21 2 0 0 0,-20 1 0 0 0,-7 0 0 0 0,-2 0 0 0 0,8 0 0 0 0,19 7 0 0 0,15 2 0 0 0,9 6 0 0 0,6 7 0 0 0,2 0 0 0 0,1-4 0 0 0,-8 2 0 0 0,-15-3 0 0 0,-18-4 0 0 0,-16 2 0 0 0,-12-2 0 0 0,-9-2 0 0 0,3-4 0 0 0,-1-2 0 0 0,6-3 0 0 0,7-1 0 0 0,7 5 0 0 0,6 2 0 0 0,4 0 0 0 0,-4-2 0 0 0,-7-2 0 0 0,-8-1 0 0 0,-7-2 0 0 0,-5 6 0 0 0,-3 2 0 0 0,-2-1 0 0 0,5-2 0 0 0,3-1 0 0 0,6-2 0 0 0,-12-2 0 0 0,-20-1 0 0 0,-19 0 0 0 0,-17-6 0 0 0,-12-10 0 0 0,-1-8 0 0 0,-3 0 0 0 0,5-2 0 0 0,0 2 0 0 0,-2 7 0 0 0,-2 5 0 0 0,3-2 0 0 0,-6 2 0 0 0,-10 3 0 0 0,-4 3 0 0 0,-1 2 0 0 0,1 2 0 0 0,10-5 0 0 0,10-8 0 0 0,11-8 0 0 0,1 0 0 0 0,-3 4 0 0 0,1 5-16383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21:29:59.20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13940 11695 16383 0 0,'-7'0'0'0'0,"-8"0"0"0"0,-9 6 0 0 0,-12 9 0 0 0,-15 9 0 0 0,-17 6 0 0 0,-17 5 0 0 0,0 3 0 0 0,7 2 0 0 0,4 0 0 0 0,15 0 0 0 0,10-7 0 0 0,15-8-16383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21:29:59.20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6773 8969 16383 0 0,'0'0'-16383'0'0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21:29:59.20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5328 9008 16383 0 0,'-7'0'0'0'0,"-2"-7"0"0"0,1-8 0 0 0,1-2-16383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21:29:59.19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13669 14789 16383 0 0,'-7'0'0'0'0,"-2"-7"0"0"0,1-8 0 0 0,-5-9 0 0 0,-7-12 0 0 0,0-8 0 0 0,3-2 0 0 0,5-1 0 0 0,5 3 0 0 0,-4 7 0 0 0,0 4 0 0 0,3 1 0 0 0,-5 0 0 0 0,-6 5 0 0 0,0 0 0 0 0,3-1 0 0 0,4 3-16383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21:29:59.19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13715 14684 16383 0 0,'-6'0'0'0'0,"-10"0"0"0"0,-14 0 0 0 0,-9 0 0 0 0,-4 0 0 0 0,-8 0 0 0 0,-9 0 0 0 0,0 0 0 0 0,3 0 0 0 0,6 0 0 0 0,10 0-16383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21:29:59.19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11298 13773 16383 0 0,'6'-6'0'0'0,"16"-10"0"0"0,23-14 0 0 0,18-2 0 0 0,-3-3 0 0 0,3-1 0 0 0,-4-2 0 0 0,-5 0 0 0 0,1-1 0 0 0,-2 0 0 0 0,-3 0 0 0 0,-11 0 0 0 0,-5 7 0 0 0,-2 2 0 0 0,1 0 0 0 0,0 5 0 0 0,-4 0 0 0 0,-2-3 0 0 0,2-2 0 0 0,2-3 0 0 0,9-2 0 0 0,-2-2 0 0 0,6-8 0 0 0,1-3 0 0 0,0-6 0 0 0,5 0 0 0 0,-5 2 0 0 0,-5 3 0 0 0,-2 4 0 0 0,0 3 0 0 0,-8 2 0 0 0,-2 8 0 0 0,-6 2 0 0 0,1 1 0 0 0,1-2 0 0 0,5-3 0 0 0,-4-1 0 0 0,2 5 0 0 0,-5 1 0 0 0,1 6 0 0 0,2-1 0 0 0,-2-1 0 0 0,2 2 0 0 0,-5-1 0 0 0,2-3 0 0 0,4-3 0 0 0,3-4 0 0 0,-3-1 0 0 0,1 4 0 0 0,-4 1 0 0 0,-7-1 0 0 0,2 5 0 0 0,-4 0 0 0 0,4-1 0 0 0,4-4 0 0 0,6-2 0 0 0,4-3 0 0 0,3-1 0 0 0,3-8 0 0 0,1-2 0 0 0,-6-1 0 0 0,4 3 0 0 0,-4 1 0 0 0,-1 9 0 0 0,-5 3 0 0 0,-2 1 0 0 0,-5-1 0 0 0,1-1 0 0 0,4 4 0 0 0,-3 1 0 0 0,1-1 0 0 0,4-3 0 0 0,-3-1 0 0 0,1 3 0 0 0,-4-5 0 0 0,1 3 0 0 0,4 7 0 0 0,-3 1 0 0 0,1-1 0 0 0,-3-4 0 0 0,1 3 0 0 0,-3 0 0 0 0,1-2 0 0 0,5 3 0 0 0,-3 0 0 0 0,-4-3 0 0 0,0 4 0 0 0,-2-1 0 0 0,3 4 0 0 0,-3-1 0 0 0,4 3 0 0 0,4-2 0 0 0,-2-3 0 0 0,2 1 0 0 0,-3 0 0 0 0,2 2 0 0 0,-4-1 0 0 0,2 3 0 0 0,4 4 0 0 0,-3-1 0 0 0,-4-4 0 0 0,0 0 0 0 0,-2-2 0 0 0,3 2 0 0 0,-3-1 0 0 0,4 2 0 0 0,4-2 0 0 0,5-4 0 0 0,-3-4 0 0 0,1 2 0 0 0,2 0 0 0 0,4-2 0 0 0,-5-3 0 0 0,-1 4 0 0 0,-4 0 0 0 0,0 6 0 0 0,-3-1 0 0 0,0 3 0 0 0,-2 0 0 0 0,2 2 0 0 0,-9 4 0 0 0,-13 6 0 0 0,-19 2 0 0 0,-19 4 0 0 0,-9 1 0 0 0,-4-5 0 0 0,2-2 0 0 0,3 1 0 0 0,2 1 0 0 0,3-5 0 0 0,2 0 0 0 0,2 1 0 0 0,7 3-16383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21:29:59.1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13650 10160 16383 0 0,'0'7'0'0'0,"0"8"0"0"0,0 8 0 0 0,0 8 0 0 0,0 4 0 0 0,0 3 0 0 0,-7 8 0 0 0,-1 2 0 0 0,-1 7 0 0 0,3 1 0 0 0,1-4 0 0 0,2-3 0 0 0,1-4 0 0 0,2-3 0 0 0,0-1 0 0 0,0-3 0 0 0,-6-6 0 0 0,-2-3 0 0 0,0 0 0 0 0,1 9 0 0 0,2 4 0 0 0,3-5-16383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21:29:59.1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11324 13705 16383 0 0,'0'7'0'0'0,"0"8"0"0"0,7 2 0 0 0,8-2 0 0 0,8-3 0 0 0,8-5 0 0 0,4-2 0 0 0,9-3 0 0 0,4-1 0 0 0,1-2 0 0 0,-2 1 0 0 0,-3 6 0 0 0,-1 2 0 0 0,-2-1 0 0 0,-2 0 0 0 0,6 4 0 0 0,2 7 0 0 0,0 1 0 0 0,-3-4 0 0 0,-1-3 0 0 0,11 8 0 0 0,10 2 0 0 0,7 3 0 0 0,-2-3 0 0 0,0 2 0 0 0,-5-3 0 0 0,0 1 0 0 0,2 3 0 0 0,-4-2 0 0 0,-5 1 0 0 0,-13 4 0 0 0,-8-4 0 0 0,4 1 0 0 0,2-4 0 0 0,-1 1 0 0 0,7 4 0 0 0,1 3 0 0 0,-1-2 0 0 0,-2 0 0 0 0,-2-5 0 0 0,-3-5 0 0 0,-1 0 0 0 0,-1-2 0 0 0,0 2 0 0 0,5 6 0 0 0,3-2 0 0 0,-1 2 0 0 0,-1-2 0 0 0,-8 1 0 0 0,-5-3 0 0 0,0 2 0 0 0,0-3 0 0 0,-4 3 0 0 0,-2-3 0 0 0,2-5 0 0 0,-3 3 0 0 0,-1-2 0 0 0,4-3 0 0 0,2 3 0 0 0,4-1 0 0 0,-5 4 0 0 0,0 0 0 0 0,1-5 0 0 0,-5 4 0 0 0,1-2 0 0 0,2-2 0 0 0,-4 2 0 0 0,1-1 0 0 0,9 5 0 0 0,5-2 0 0 0,9-3 0 0 0,4 3 0 0 0,-2-2 0 0 0,-2-3 0 0 0,-9 4 0 0 0,-5-2 0 0 0,5 4 0 0 0,9-1 0 0 0,2 4 0 0 0,1 4 0 0 0,-10-1-16383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21:29:59.1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11298 9107 16383 0 0,'6'0'0'0'0,"9"0"0"0"0,2-7 0 0 0,5-1 0 0 0,-2 6 0 0 0,3 4 0 0 0,-3 8 0 0 0,1 9 0 0 0,-2 8 0 0 0,2-1 0 0 0,-2 2 0 0 0,1-4 0 0 0,-2 0 0 0 0,2 3 0 0 0,-2 4 0 0 0,3-4 0 0 0,-3 0 0 0 0,2 2 0 0 0,5 3 0 0 0,4-5 0 0 0,-3 1 0 0 0,-5 1 0 0 0,-1-4 0 0 0,-2 0 0 0 0,-6 3 0 0 0,3-4 0 0 0,-2 1 0 0 0,4 3 0 0 0,5 2 0 0 0,-1 4 0 0 0,-4 2 0 0 0,2-5 0 0 0,-3-2 0 0 0,-3 2 0 0 0,1-5 0 0 0,0 0 0 0 0,-3 1 0 0 0,2-3 0 0 0,1 1 0 0 0,3 2 0 0 0,-1 4 0 0 0,-3 2 0 0 0,2-3 0 0 0,0-2 0 0 0,-4 2 0 0 0,3 3 0 0 0,0 1 0 0 0,3 2 0 0 0,6-5 0 0 0,-1-1 0 0 0,-5 0 0 0 0,2 2 0 0 0,-3 2 0 0 0,3-4 0 0 0,-2-2 0 0 0,-4 2 0 0 0,3 2 0 0 0,4-5 0 0 0,0 0 0 0 0,2-4 0 0 0,-2 0 0 0 0,-4 2 0 0 0,1-2 0 0 0,-3 1 0 0 0,-2 3 0 0 0,2-3 0 0 0,-1 1 0 0 0,4-4 0 0 0,-1 1 0 0 0,-3 4 0 0 0,2 3 0 0 0,0 4 0 0 0,-4 2 0 0 0,3-4 0 0 0,0-1 0 0 0,-4 1 0 0 0,4-5 0 0 0,0-1 0 0 0,3 3 0 0 0,-1 3 0 0 0,-3 2 0 0 0,3 3 0 0 0,-1 1 0 0 0,-4 1 0 0 0,-3 1 0 0 0,3-6 0 0 0,0-3 0 0 0,-2 1 0 0 0,-2 1 0 0 0,4 2 0 0 0,0 1 0 0 0,4 2 0 0 0,1 1 0 0 0,3-6 0 0 0,-1-2 0 0 0,-4 1 0 0 0,-4 1 0 0 0,3-5 0 0 0,-2 0 0 0 0,5 2 0 0 0,6 2 0 0 0,-1 3 0 0 0,3 2 0 0 0,-3 1 0 0 0,-5 1 0 0 0,1 1 0 0 0,-2 0 0 0 0,3-7 0 0 0,-1-1 0 0 0,-5-1 0 0 0,4-4 0 0 0,-2-1 0 0 0,-3 2 0 0 0,3-3 0 0 0,-1 0 0 0 0,-2 3 0 0 0,3-3 0 0 0,-1 1 0 0 0,-2 3 0 0 0,3-4 0 0 0,-1 1 0 0 0,-2 3 0 0 0,-3 2 0 0 0,3-2 0 0 0,0-1 0 0 0,5 2 0 0 0,0 3 0 0 0,3 2 0 0 0,-1 2 0 0 0,-4 2 0 0 0,2 0 0 0 0,5 1 0 0 0,-1 0 0 0 0,-4 0 0 0 0,2 0 0 0 0,-2-1 0 0 0,3 1 0 0 0,-3 0 0 0 0,4-7 0 0 0,4-9 0 0 0,-1-2 0 0 0,1-4 0 0 0,-3 2 0 0 0,1-3 0 0 0,-2 2 0 0 0,-6 5 0 0 0,2-1 0 0 0,5-5 0 0 0,-2 2 0 0 0,4-3 0 0 0,-4 3 0 0 0,3 10 0 0 0,3 8 0 0 0,-2 4 0 0 0,2-5 0 0 0,-4-3 0 0 0,1 1 0 0 0,4-6 0 0 0,-3-2 0 0 0,-5 2 0 0 0,0-4 0 0 0,-2 1 0 0 0,3-5 0 0 0,-3 2 0 0 0,3-3 0 0 0,-1 1 0 0 0,2 4 0 0 0,4 5 0 0 0,6 3 0 0 0,3-3 0 0 0,2 7 0 0 0,3-4 0 0 0,-6 0 0 0 0,-1-5 0 0 0,0-1 0 0 0,-5 1 0 0 0,0-3 0 0 0,-5 0 0 0 0,1-4 0 0 0,3-4 0 0 0,3-7 0 0 0,5-3 0 0 0,-4-10 0 0 0,-14-4 0 0 0,-9-8 0 0 0,-5-7 0 0 0,-4-6 0 0 0,0-5 0 0 0,-7 3 0 0 0,-2-6 0 0 0,2-3 0 0 0,2-2 0 0 0,3 1 0 0 0,1-1 0 0 0,3 2 0 0 0,0 0 0 0 0,1 1 0 0 0,1 0 0 0 0,-1 0 0 0 0,1 7-16383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21:29:59.19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13722 12515 16383 0 0,'-7'0'0'0'0,"-8"6"0"0"0,-8 3 0 0 0,-8 6 0 0 0,-4 0 0 0 0,4 5 0 0 0,0-2 0 0 0,-1-3 0 0 0,-1-5 0 0 0,-2-4 0 0 0,-2-2 0 0 0,0-3 0 0 0,-2-1 0 0 0,1-1 0 0 0,6 7 0 0 0,1 2 0 0 0,1 0 0 0 0,5 4 0 0 0,6 2-16383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2T21:29:59.20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11298 10239 16383 0 0,'0'7'0'0'0,"6"2"0"0"0,3 5 0 0 0,6 8 0 0 0,0 7 0 0 0,5-3 0 0 0,5 2 0 0 0,-2 2 0 0 0,2-3 0 0 0,-3-1 0 0 0,1 3 0 0 0,-4 2 0 0 0,2-4 0 0 0,4 1 0 0 0,-2 1 0 0 0,-6 2 0 0 0,2-3 0 0 0,-3-1 0 0 0,2-4 0 0 0,-1 0 0 0 0,-4 2 0 0 0,2 5 0 0 0,6-4 0 0 0,-2 0 0 0 0,3-3 0 0 0,-2 0 0 0 0,-4 3 0 0 0,-6 3 0 0 0,-4 4 0 0 0,-3 2 0 0 0,5 3 0 0 0,0 0 0 0 0,0 1 0 0 0,-2 0 0 0 0,-3 0 0 0 0,6-6 0 0 0,1-3 0 0 0,5-6 0 0 0,1 6 0 0 0,-4 4 0 0 0,4 3 0 0 0,-1 2 0 0 0,-4 1 0 0 0,-2-1 0 0 0,2-5 0 0 0,0-4 0 0 0,-1 1 0 0 0,-4 1 0 0 0,5-4 0 0 0,0-1 0 0 0,-2 1 0 0 0,4 3 0 0 0,1 3 0 0 0,-4 2 0 0 0,5-6 0 0 0,-2 0 0 0 0,-2 7 0 0 0,4-3 0 0 0,-2 0 0 0 0,-2 1 0 0 0,3 0 0 0 0,6 1 0 0 0,0 8 0 0 0,2-4 0 0 0,-1-2 0 0 0,1-8 0 0 0,-3-2 0 0 0,2 1 0 0 0,4 1 0 0 0,-2 3 0 0 0,1-4 0 0 0,-3-1 0 0 0,1 1 0 0 0,-3 3 0 0 0,2 2 0 0 0,4-4 0 0 0,-3-2 0 0 0,-4 2 0 0 0,0 2 0 0 0,5 2 0 0 0,4-4 0 0 0,-2-2 0 0 0,1 2 0 0 0,-4 2 0 0 0,1-4 0 0 0,-3-1 0 0 0,-6 2 0 0 0,2-4 0 0 0,-1 0 0 0 0,2-4 0 0 0,-1 1 0 0 0,3 3 0 0 0,5 4 0 0 0,-2 4 0 0 0,-4 2 0 0 0,7 3 0 0 0,0 0 0 0 0,2 1 0 0 0,-3 0 0 0 0,0-6 0 0 0,3-3 0 0 0,-3 1 0 0 0,1-5 0 0 0,-4-1 0 0 0,1 2 0 0 0,-3 3 0 0 0,1 3 0 0 0,5-4 0 0 0,-3 0 0 0 0,2 1 0 0 0,3 2 0 0 0,-2 2 0 0 0,0-4 0 0 0,3-2 0 0 0,3-4 0 0 0,-4-1 0 0 0,1 3 0 0 0,1 3 0 0 0,3-3 0 0 0,-5 7 0 0 0,1-2 0 0 0,1 0 0 0 0,3 2 0 0 0,-5 1 0 0 0,0-5 0 0 0,2 0 0 0 0,3 0 0 0 0,2-4 0 0 0,-4 1 0 0 0,-2 1 0 0 0,2 4 0 0 0,2 2 0 0 0,9 3 0 0 0,-3 1 0 0 0,-1-5 0 0 0,-7-2 0 0 0,-2-6 0 0 0,-6 0 0 0 0,1-5 0 0 0,-5 2 0 0 0,2 3 0 0 0,3-2 0 0 0,-1 1 0 0 0,2-3 0 0 0,3-4 0 0 0,-3 0 0 0 0,1-1 0 0 0,-4 3 0 0 0,2 4 0 0 0,2 6 0 0 0,5 4 0 0 0,3-3 0 0 0,-4 0 0 0 0,-7 2 0 0 0,-1-5 0 0 0,-3 0 0 0 0,1-4 0 0 0,-3 0 0 0 0,4-3 0 0 0,3-5 0 0 0,-1 1 0 0 0,-5 6 0 0 0,-5 4 0 0 0,2-1 0 0 0,-1 2 0 0 0,-4 3 0 0 0,-2 3 0 0 0,4-4 0 0 0,-1 0 0 0 0,-1-12 0 0 0,-2-14 0 0 0,-3-15 0 0 0,-2-11 0 0 0,-1-9 0 0 0,-1-4 0 0 0,0-4 0 0 0,0 0 0 0 0,-1-1 0 0 0,1-5 0 0 0,0-2 0 0 0,-1 1 0 0 0,1 2 0 0 0,0 3 0 0 0,0 1 0 0 0,0 2 0 0 0,0 1 0 0 0,0 8-16383 0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16713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582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5810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100050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52558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2055858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1935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9477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0800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6244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8541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437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8/21/2021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4368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9773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8/21/2021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856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4810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2953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8/21/2021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6610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  <p:sldLayoutId id="2147483750" r:id="rId12"/>
    <p:sldLayoutId id="2147483751" r:id="rId13"/>
    <p:sldLayoutId id="2147483752" r:id="rId14"/>
    <p:sldLayoutId id="2147483753" r:id="rId15"/>
    <p:sldLayoutId id="2147483754" r:id="rId16"/>
    <p:sldLayoutId id="214748375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customXml" Target="../ink/ink5.xml"/><Relationship Id="rId13" Type="http://schemas.openxmlformats.org/officeDocument/2006/relationships/image" Target="../media/image31.png"/><Relationship Id="rId18" Type="http://schemas.openxmlformats.org/officeDocument/2006/relationships/customXml" Target="../ink/ink10.xml"/><Relationship Id="rId26" Type="http://schemas.openxmlformats.org/officeDocument/2006/relationships/customXml" Target="../ink/ink14.xml"/><Relationship Id="rId3" Type="http://schemas.openxmlformats.org/officeDocument/2006/relationships/image" Target="../media/image26.png"/><Relationship Id="rId21" Type="http://schemas.openxmlformats.org/officeDocument/2006/relationships/image" Target="../media/image35.png"/><Relationship Id="rId7" Type="http://schemas.openxmlformats.org/officeDocument/2006/relationships/image" Target="../media/image28.png"/><Relationship Id="rId12" Type="http://schemas.openxmlformats.org/officeDocument/2006/relationships/customXml" Target="../ink/ink7.xml"/><Relationship Id="rId17" Type="http://schemas.openxmlformats.org/officeDocument/2006/relationships/image" Target="../media/image33.png"/><Relationship Id="rId25" Type="http://schemas.openxmlformats.org/officeDocument/2006/relationships/image" Target="../media/image25.png"/><Relationship Id="rId2" Type="http://schemas.openxmlformats.org/officeDocument/2006/relationships/customXml" Target="../ink/ink2.xml"/><Relationship Id="rId16" Type="http://schemas.openxmlformats.org/officeDocument/2006/relationships/customXml" Target="../ink/ink9.xml"/><Relationship Id="rId20" Type="http://schemas.openxmlformats.org/officeDocument/2006/relationships/customXml" Target="../ink/ink11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4.xml"/><Relationship Id="rId11" Type="http://schemas.openxmlformats.org/officeDocument/2006/relationships/image" Target="../media/image30.png"/><Relationship Id="rId24" Type="http://schemas.openxmlformats.org/officeDocument/2006/relationships/customXml" Target="../ink/ink13.xml"/><Relationship Id="rId5" Type="http://schemas.openxmlformats.org/officeDocument/2006/relationships/image" Target="../media/image27.png"/><Relationship Id="rId15" Type="http://schemas.openxmlformats.org/officeDocument/2006/relationships/image" Target="../media/image32.png"/><Relationship Id="rId23" Type="http://schemas.openxmlformats.org/officeDocument/2006/relationships/image" Target="../media/image36.png"/><Relationship Id="rId10" Type="http://schemas.openxmlformats.org/officeDocument/2006/relationships/customXml" Target="../ink/ink6.xml"/><Relationship Id="rId19" Type="http://schemas.openxmlformats.org/officeDocument/2006/relationships/image" Target="../media/image34.png"/><Relationship Id="rId4" Type="http://schemas.openxmlformats.org/officeDocument/2006/relationships/customXml" Target="../ink/ink3.xml"/><Relationship Id="rId9" Type="http://schemas.openxmlformats.org/officeDocument/2006/relationships/image" Target="../media/image29.png"/><Relationship Id="rId14" Type="http://schemas.openxmlformats.org/officeDocument/2006/relationships/customXml" Target="../ink/ink8.xml"/><Relationship Id="rId22" Type="http://schemas.openxmlformats.org/officeDocument/2006/relationships/customXml" Target="../ink/ink12.xml"/><Relationship Id="rId27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AF7AA05-78D0-44B3-9342-870477E808A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8686" y="123143"/>
            <a:ext cx="10058400" cy="89587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5200">
                <a:latin typeface="Times New Roman"/>
                <a:cs typeface="Calibri Light"/>
              </a:rPr>
              <a:t>Boeing Cabin Experience</a:t>
            </a:r>
            <a:endParaRPr lang="en-US" sz="5200">
              <a:latin typeface="Times New Roman"/>
              <a:cs typeface="Times New Roman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468065" y="4262010"/>
            <a:ext cx="3343276" cy="248523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Autofit/>
          </a:bodyPr>
          <a:lstStyle/>
          <a:p>
            <a:pPr lvl="1" algn="just"/>
            <a:r>
              <a:rPr lang="en-US">
                <a:solidFill>
                  <a:schemeClr val="accent1">
                    <a:lumMod val="75000"/>
                    <a:lumOff val="25000"/>
                  </a:schemeClr>
                </a:solidFill>
                <a:latin typeface="Times New Roman"/>
                <a:cs typeface="Calibri"/>
              </a:rPr>
              <a:t>-The Development Team- </a:t>
            </a:r>
            <a:endParaRPr lang="en-US">
              <a:solidFill>
                <a:schemeClr val="accent1">
                  <a:lumMod val="75000"/>
                  <a:lumOff val="25000"/>
                </a:schemeClr>
              </a:solidFill>
            </a:endParaRPr>
          </a:p>
          <a:p>
            <a:pPr lvl="1" algn="just"/>
            <a:r>
              <a:rPr lang="en-US">
                <a:solidFill>
                  <a:schemeClr val="accent1">
                    <a:lumMod val="75000"/>
                    <a:lumOff val="25000"/>
                  </a:schemeClr>
                </a:solidFill>
                <a:latin typeface="Times New Roman"/>
                <a:cs typeface="Calibri"/>
              </a:rPr>
              <a:t>        Paige Webber</a:t>
            </a:r>
          </a:p>
          <a:p>
            <a:pPr lvl="1" algn="just"/>
            <a:r>
              <a:rPr lang="en-US">
                <a:solidFill>
                  <a:schemeClr val="accent1">
                    <a:lumMod val="75000"/>
                    <a:lumOff val="25000"/>
                  </a:schemeClr>
                </a:solidFill>
                <a:latin typeface="Times New Roman"/>
                <a:cs typeface="Calibri"/>
              </a:rPr>
              <a:t>        Cole Donovan</a:t>
            </a:r>
          </a:p>
          <a:p>
            <a:pPr lvl="1" algn="just"/>
            <a:r>
              <a:rPr lang="en-US">
                <a:solidFill>
                  <a:schemeClr val="accent1">
                    <a:lumMod val="75000"/>
                    <a:lumOff val="25000"/>
                  </a:schemeClr>
                </a:solidFill>
                <a:latin typeface="Times New Roman"/>
                <a:cs typeface="Calibri"/>
              </a:rPr>
              <a:t>        Nicholas Mooney </a:t>
            </a:r>
          </a:p>
          <a:p>
            <a:pPr lvl="1" algn="just"/>
            <a:r>
              <a:rPr lang="en-US">
                <a:solidFill>
                  <a:schemeClr val="accent1">
                    <a:lumMod val="75000"/>
                    <a:lumOff val="25000"/>
                  </a:schemeClr>
                </a:solidFill>
                <a:latin typeface="Times New Roman"/>
                <a:cs typeface="Calibri"/>
              </a:rPr>
              <a:t>         Win Todd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15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70199C5-173B-45C2-B99B-E89F4A2A924B}"/>
              </a:ext>
            </a:extLst>
          </p:cNvPr>
          <p:cNvSpPr txBox="1"/>
          <p:nvPr/>
        </p:nvSpPr>
        <p:spPr>
          <a:xfrm>
            <a:off x="4998244" y="628649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>
              <a:cs typeface="Calibri" panose="020F0502020204030204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A199E01-F178-442D-B39F-7AA017AAC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0" y="4821959"/>
            <a:ext cx="8534400" cy="1507067"/>
          </a:xfrm>
        </p:spPr>
        <p:txBody>
          <a:bodyPr/>
          <a:lstStyle/>
          <a:p>
            <a:pPr algn="ctr"/>
            <a:r>
              <a:rPr lang="en-US"/>
              <a:t>FTA Demo</a:t>
            </a:r>
          </a:p>
        </p:txBody>
      </p:sp>
      <p:pic>
        <p:nvPicPr>
          <p:cNvPr id="7" name="FTA Demo">
            <a:hlinkClick r:id="" action="ppaction://media"/>
            <a:extLst>
              <a:ext uri="{FF2B5EF4-FFF2-40B4-BE49-F238E27FC236}">
                <a16:creationId xmlns:a16="http://schemas.microsoft.com/office/drawing/2014/main" id="{B47C03ED-DCC7-4616-81B9-52F2C751583F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499867" y="701084"/>
            <a:ext cx="5192266" cy="4120875"/>
          </a:xfrm>
        </p:spPr>
      </p:pic>
    </p:spTree>
    <p:extLst>
      <p:ext uri="{BB962C8B-B14F-4D97-AF65-F5344CB8AC3E}">
        <p14:creationId xmlns:p14="http://schemas.microsoft.com/office/powerpoint/2010/main" val="1864651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460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1B75DC7-9F0A-49D1-9646-FF97694D1436}"/>
              </a:ext>
            </a:extLst>
          </p:cNvPr>
          <p:cNvSpPr txBox="1"/>
          <p:nvPr/>
        </p:nvSpPr>
        <p:spPr>
          <a:xfrm>
            <a:off x="4476162" y="327241"/>
            <a:ext cx="4445792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11E958-6887-4B40-B63E-209E2B62C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FTA Progress</a:t>
            </a:r>
          </a:p>
        </p:txBody>
      </p:sp>
      <p:pic>
        <p:nvPicPr>
          <p:cNvPr id="6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CAD8AC8B-9A32-40B6-A3CB-169285823589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14115" r="14115"/>
          <a:stretch/>
        </p:blipFill>
        <p:spPr/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9EF6D1B-065C-420D-AF25-F039CC92948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5040102010807070707" pitchFamily="18" charset="2"/>
              <a:buChar char="•"/>
            </a:pPr>
            <a:r>
              <a:rPr lang="en-US">
                <a:solidFill>
                  <a:schemeClr val="tx1"/>
                </a:solidFill>
              </a:rPr>
              <a:t>Built using Angular web framework</a:t>
            </a:r>
          </a:p>
          <a:p>
            <a:pPr marL="285750" indent="-285750">
              <a:buClr>
                <a:srgbClr val="FFFFFF"/>
              </a:buClr>
              <a:buFont typeface="Arial" panose="05040102010807070707" pitchFamily="18" charset="2"/>
              <a:buChar char="•"/>
            </a:pPr>
            <a:r>
              <a:rPr lang="en-US">
                <a:solidFill>
                  <a:schemeClr val="tx1"/>
                </a:solidFill>
              </a:rPr>
              <a:t>Foundation allowing for expansion</a:t>
            </a:r>
          </a:p>
          <a:p>
            <a:pPr marL="285750" indent="-285750">
              <a:buClr>
                <a:srgbClr val="FFFFFF"/>
              </a:buClr>
              <a:buFont typeface="Arial" panose="05040102010807070707" pitchFamily="18" charset="2"/>
              <a:buChar char="•"/>
            </a:pPr>
            <a:r>
              <a:rPr lang="en-US">
                <a:solidFill>
                  <a:schemeClr val="tx1"/>
                </a:solidFill>
              </a:rPr>
              <a:t>Interfaces with the SSA</a:t>
            </a:r>
          </a:p>
          <a:p>
            <a:pPr marL="285750" indent="-285750">
              <a:buClr>
                <a:srgbClr val="FFFFFF"/>
              </a:buClr>
              <a:buFont typeface="Arial" panose="05040102010807070707" pitchFamily="18" charset="2"/>
              <a:buChar char="•"/>
            </a:pPr>
            <a:r>
              <a:rPr lang="en-US">
                <a:solidFill>
                  <a:schemeClr val="tx1"/>
                </a:solidFill>
              </a:rPr>
              <a:t>Made for use in a keyboard-free environment</a:t>
            </a:r>
          </a:p>
        </p:txBody>
      </p:sp>
    </p:spTree>
    <p:extLst>
      <p:ext uri="{BB962C8B-B14F-4D97-AF65-F5344CB8AC3E}">
        <p14:creationId xmlns:p14="http://schemas.microsoft.com/office/powerpoint/2010/main" val="2535079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FD48FB1-66D8-4676-B0AA-C139A1DB78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033F5AE-6728-4F19-8DED-658E674B3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2C7D74A-18BA-4709-A808-44E8815C4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5164A3F-1561-4039-8185-AB0EEB713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A35DB53-42BE-460E-9CA1-1294C9846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58A973E8-C2D4-4C81-8ADE-C5C021A615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08E251A-5371-4E82-A0F3-2CA0C15AB0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31AC21F-237B-4CA8-BC96-29F3607FAB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9959094C-A1B3-4AD4-9AAE-0FCDDD7984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5EC0EFA-8A7F-4299-A623-3EE741461B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965D7216-F9AF-42BE-99AD-1904DEF69C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CDE3349B-AD7F-48C8-9300-D81D694367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F3EAACC5-77DC-462A-B404-99DB6B3F6D30}"/>
              </a:ext>
            </a:extLst>
          </p:cNvPr>
          <p:cNvGrpSpPr/>
          <p:nvPr/>
        </p:nvGrpSpPr>
        <p:grpSpPr>
          <a:xfrm>
            <a:off x="581026" y="275811"/>
            <a:ext cx="11006136" cy="4949064"/>
            <a:chOff x="581026" y="275811"/>
            <a:chExt cx="11006136" cy="4949064"/>
          </a:xfrm>
        </p:grpSpPr>
        <p:sp>
          <p:nvSpPr>
            <p:cNvPr id="27" name="Snip Diagonal Corner Rectangle 12">
              <a:extLst>
                <a:ext uri="{FF2B5EF4-FFF2-40B4-BE49-F238E27FC236}">
                  <a16:creationId xmlns:a16="http://schemas.microsoft.com/office/drawing/2014/main" id="{E05CABE9-5E7C-4773-BFCD-24B199FA1A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Grp="1" noRot="1" noChangeAspect="1" noMove="1" noResize="1" noEditPoints="1" noAdjustHandles="1" noChangeArrowheads="1" noChangeShapeType="1" noTextEdi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72251" y="690851"/>
              <a:ext cx="9615670" cy="3607302"/>
            </a:xfrm>
            <a:prstGeom prst="snip2DiagRect">
              <a:avLst>
                <a:gd name="adj1" fmla="val 12305"/>
                <a:gd name="adj2" fmla="val 0"/>
              </a:avLst>
            </a:prstGeom>
            <a:solidFill>
              <a:schemeClr val="tx1"/>
            </a:solidFill>
            <a:ln>
              <a:solidFill>
                <a:srgbClr val="FFFFFF">
                  <a:alpha val="40000"/>
                </a:srgbClr>
              </a:solidFill>
            </a:ln>
            <a:effectLst>
              <a:innerShdw blurRad="57150" dist="38100" dir="14460000">
                <a:prstClr val="black">
                  <a:alpha val="7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4" descr="Graphical user interface, text, application, chat or text message&#10;&#10;Description automatically generated">
              <a:extLst>
                <a:ext uri="{FF2B5EF4-FFF2-40B4-BE49-F238E27FC236}">
                  <a16:creationId xmlns:a16="http://schemas.microsoft.com/office/drawing/2014/main" id="{4EDB3734-6BC3-46CF-8B0E-3AB74811D9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1026" y="275811"/>
              <a:ext cx="11006136" cy="4949064"/>
            </a:xfrm>
            <a:prstGeom prst="rect">
              <a:avLst/>
            </a:prstGeom>
          </p:spPr>
        </p:pic>
        <p:pic>
          <p:nvPicPr>
            <p:cNvPr id="5" name="Picture 5">
              <a:extLst>
                <a:ext uri="{FF2B5EF4-FFF2-40B4-BE49-F238E27FC236}">
                  <a16:creationId xmlns:a16="http://schemas.microsoft.com/office/drawing/2014/main" id="{6837B3B0-CDFD-4689-AF14-43571C9481E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98118" y="1909762"/>
              <a:ext cx="992982" cy="323851"/>
            </a:xfrm>
            <a:prstGeom prst="rect">
              <a:avLst/>
            </a:prstGeom>
          </p:spPr>
        </p:pic>
        <p:pic>
          <p:nvPicPr>
            <p:cNvPr id="6" name="Picture 6">
              <a:extLst>
                <a:ext uri="{FF2B5EF4-FFF2-40B4-BE49-F238E27FC236}">
                  <a16:creationId xmlns:a16="http://schemas.microsoft.com/office/drawing/2014/main" id="{245D87E2-25B2-48A7-845E-D16120E3BD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403429" y="3719513"/>
              <a:ext cx="1100139" cy="347664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7A22EF28-56ED-4769-BB53-051BEE005530}"/>
              </a:ext>
            </a:extLst>
          </p:cNvPr>
          <p:cNvSpPr txBox="1"/>
          <p:nvPr/>
        </p:nvSpPr>
        <p:spPr>
          <a:xfrm>
            <a:off x="676275" y="5724524"/>
            <a:ext cx="5017292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/>
              <a:t>TECH STACK OVERVIEW</a:t>
            </a:r>
          </a:p>
        </p:txBody>
      </p:sp>
      <p:pic>
        <p:nvPicPr>
          <p:cNvPr id="2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2068AF1A-7E60-458F-B455-D6CD06438D0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115" r="14115"/>
          <a:stretch/>
        </p:blipFill>
        <p:spPr>
          <a:xfrm>
            <a:off x="2580530" y="277793"/>
            <a:ext cx="358369" cy="511218"/>
          </a:xfrm>
          <a:prstGeom prst="snip2DiagRect">
            <a:avLst>
              <a:gd name="adj1" fmla="val 10815"/>
              <a:gd name="adj2" fmla="val 0"/>
            </a:avLst>
          </a:prstGeom>
        </p:spPr>
      </p:pic>
    </p:spTree>
    <p:extLst>
      <p:ext uri="{BB962C8B-B14F-4D97-AF65-F5344CB8AC3E}">
        <p14:creationId xmlns:p14="http://schemas.microsoft.com/office/powerpoint/2010/main" val="6967924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B0FA6B2-BBF3-423F-B5AE-95399FC09D26}"/>
              </a:ext>
            </a:extLst>
          </p:cNvPr>
          <p:cNvSpPr txBox="1"/>
          <p:nvPr/>
        </p:nvSpPr>
        <p:spPr>
          <a:xfrm>
            <a:off x="885790" y="264887"/>
            <a:ext cx="9266225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/>
              <a:t>A new addition to the tech stack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C8152C-0D9B-4CEE-9B1F-6FB01427F565}"/>
              </a:ext>
            </a:extLst>
          </p:cNvPr>
          <p:cNvSpPr txBox="1"/>
          <p:nvPr/>
        </p:nvSpPr>
        <p:spPr>
          <a:xfrm>
            <a:off x="450056" y="2057399"/>
            <a:ext cx="5029198" cy="144655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400"/>
              <a:t>Deployment with Heroku</a:t>
            </a: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2B03C830-36CF-4AE7-82A8-FD50A23A77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5469" y="2255044"/>
            <a:ext cx="5738811" cy="3609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3595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5787D74-764D-473D-8529-599DEB97E390}"/>
              </a:ext>
            </a:extLst>
          </p:cNvPr>
          <p:cNvSpPr txBox="1"/>
          <p:nvPr/>
        </p:nvSpPr>
        <p:spPr>
          <a:xfrm>
            <a:off x="2846751" y="409624"/>
            <a:ext cx="541019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MILESTONES and BACKLOG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29F4985-7E27-48C2-87C5-1421695427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3329456"/>
              </p:ext>
            </p:extLst>
          </p:nvPr>
        </p:nvGraphicFramePr>
        <p:xfrm>
          <a:off x="402566" y="963282"/>
          <a:ext cx="9339380" cy="53245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16922">
                  <a:extLst>
                    <a:ext uri="{9D8B030D-6E8A-4147-A177-3AD203B41FA5}">
                      <a16:colId xmlns:a16="http://schemas.microsoft.com/office/drawing/2014/main" val="1572700068"/>
                    </a:ext>
                  </a:extLst>
                </a:gridCol>
                <a:gridCol w="5822458">
                  <a:extLst>
                    <a:ext uri="{9D8B030D-6E8A-4147-A177-3AD203B41FA5}">
                      <a16:colId xmlns:a16="http://schemas.microsoft.com/office/drawing/2014/main" val="3239879536"/>
                    </a:ext>
                  </a:extLst>
                </a:gridCol>
              </a:tblGrid>
              <a:tr h="518746">
                <a:tc>
                  <a:txBody>
                    <a:bodyPr/>
                    <a:lstStyle/>
                    <a:p>
                      <a:r>
                        <a:rPr lang="en-US" err="1"/>
                        <a:t>Demoable</a:t>
                      </a:r>
                      <a:r>
                        <a:rPr lang="en-US"/>
                        <a:t> Milestones​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Description​​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57248141"/>
                  </a:ext>
                </a:extLst>
              </a:tr>
              <a:tr h="842962">
                <a:tc>
                  <a:txBody>
                    <a:bodyPr/>
                    <a:lstStyle/>
                    <a:p>
                      <a:r>
                        <a:rPr lang="en-US"/>
                        <a:t>JSON Server Responses​​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Simple API sever that is </a:t>
                      </a:r>
                      <a:r>
                        <a:rPr lang="en-US" err="1"/>
                        <a:t>dockerized</a:t>
                      </a:r>
                      <a:r>
                        <a:rPr lang="en-US"/>
                        <a:t> and can be invoked to generate data and return in Json​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4146652"/>
                  </a:ext>
                </a:extLst>
              </a:tr>
              <a:tr h="599800">
                <a:tc>
                  <a:txBody>
                    <a:bodyPr/>
                    <a:lstStyle/>
                    <a:p>
                      <a:r>
                        <a:rPr lang="en-US"/>
                        <a:t>Conforms to Boeing API 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Conforms to same Data and API as Airplane Info Systems​​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43877349"/>
                  </a:ext>
                </a:extLst>
              </a:tr>
              <a:tr h="842962">
                <a:tc>
                  <a:txBody>
                    <a:bodyPr/>
                    <a:lstStyle/>
                    <a:p>
                      <a:r>
                        <a:rPr lang="en-US"/>
                        <a:t>SSA Completion​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Mimics data the airplane Info system provides​ and is configurable and documented​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26299190"/>
                  </a:ext>
                </a:extLst>
              </a:tr>
              <a:tr h="599800">
                <a:tc>
                  <a:txBody>
                    <a:bodyPr/>
                    <a:lstStyle/>
                    <a:p>
                      <a:r>
                        <a:rPr lang="en-US"/>
                        <a:t>Displays Troubleshooting Logs​​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Visibly formats logs from the server for debugging​​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0182600"/>
                  </a:ext>
                </a:extLst>
              </a:tr>
              <a:tr h="599800">
                <a:tc>
                  <a:txBody>
                    <a:bodyPr/>
                    <a:lstStyle/>
                    <a:p>
                      <a:r>
                        <a:rPr lang="en-US"/>
                        <a:t>Parsing Troubleshooting​ Logs​​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Able to search for specific logs by type or time​​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66283571"/>
                  </a:ext>
                </a:extLst>
              </a:tr>
              <a:tr h="599800">
                <a:tc>
                  <a:txBody>
                    <a:bodyPr/>
                    <a:lstStyle/>
                    <a:p>
                      <a:r>
                        <a:rPr lang="en-US"/>
                        <a:t>Fault / Error Processing​​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Accept and publishes errors to the user based on logs​​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05361464"/>
                  </a:ext>
                </a:extLst>
              </a:tr>
              <a:tr h="599800">
                <a:tc>
                  <a:txBody>
                    <a:bodyPr/>
                    <a:lstStyle/>
                    <a:p>
                      <a:r>
                        <a:rPr lang="en-US"/>
                        <a:t>Configuration Settings​​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Able to change and view settings for SSA and FTA as well as installed software​​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995362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057579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E3FABAE7-2520-4905-AC4D-77C7B8E680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9468786"/>
              </p:ext>
            </p:extLst>
          </p:nvPr>
        </p:nvGraphicFramePr>
        <p:xfrm>
          <a:off x="147051" y="788736"/>
          <a:ext cx="11480816" cy="541162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195163">
                  <a:extLst>
                    <a:ext uri="{9D8B030D-6E8A-4147-A177-3AD203B41FA5}">
                      <a16:colId xmlns:a16="http://schemas.microsoft.com/office/drawing/2014/main" val="595995557"/>
                    </a:ext>
                  </a:extLst>
                </a:gridCol>
                <a:gridCol w="4307304">
                  <a:extLst>
                    <a:ext uri="{9D8B030D-6E8A-4147-A177-3AD203B41FA5}">
                      <a16:colId xmlns:a16="http://schemas.microsoft.com/office/drawing/2014/main" val="3337199592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3874152767"/>
                    </a:ext>
                  </a:extLst>
                </a:gridCol>
                <a:gridCol w="4606749">
                  <a:extLst>
                    <a:ext uri="{9D8B030D-6E8A-4147-A177-3AD203B41FA5}">
                      <a16:colId xmlns:a16="http://schemas.microsoft.com/office/drawing/2014/main" val="2910202217"/>
                    </a:ext>
                  </a:extLst>
                </a:gridCol>
              </a:tblGrid>
              <a:tr h="288585">
                <a:tc>
                  <a:txBody>
                    <a:bodyPr/>
                    <a:lstStyle/>
                    <a:p>
                      <a:pPr fontAlgn="base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Sprint 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fontAlgn="base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Sprint goal 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fontAlgn="base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backlog 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fontAlgn="base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Demo 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643190301"/>
                  </a:ext>
                </a:extLst>
              </a:tr>
              <a:tr h="360947">
                <a:tc>
                  <a:txBody>
                    <a:bodyPr/>
                    <a:lstStyle/>
                    <a:p>
                      <a:pPr fontAlgn="base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Sprint 1 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fontAlgn="base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Baseline API for SSA responses</a:t>
                      </a:r>
                      <a:endParaRPr lang="en-US" sz="16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fontAlgn="base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1, 2 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fontAlgn="base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Simple API sever  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302347086"/>
                  </a:ext>
                </a:extLst>
              </a:tr>
              <a:tr h="526983">
                <a:tc>
                  <a:txBody>
                    <a:bodyPr/>
                    <a:lstStyle/>
                    <a:p>
                      <a:pPr fontAlgn="base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Sprint 2 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fontAlgn="base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Several containerized service simulators within the SSA    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fontAlgn="base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1 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fontAlgn="base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Populated data responses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137104646"/>
                  </a:ext>
                </a:extLst>
              </a:tr>
              <a:tr h="526983">
                <a:tc>
                  <a:txBody>
                    <a:bodyPr/>
                    <a:lstStyle/>
                    <a:p>
                      <a:pPr fontAlgn="base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Sprint 3 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fontAlgn="base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Implement SSA with </a:t>
                      </a:r>
                      <a:r>
                        <a:rPr lang="en-US" sz="1600" err="1">
                          <a:effectLst/>
                        </a:rPr>
                        <a:t>PubSub</a:t>
                      </a:r>
                      <a:r>
                        <a:rPr lang="en-US" sz="1600">
                          <a:effectLst/>
                        </a:rPr>
                        <a:t> modeling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fontAlgn="base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1, 13 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fontAlgn="base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Shared </a:t>
                      </a:r>
                      <a:r>
                        <a:rPr lang="en-US" sz="1600" err="1">
                          <a:effectLst/>
                        </a:rPr>
                        <a:t>PubSub</a:t>
                      </a:r>
                      <a:r>
                        <a:rPr lang="en-US" sz="1600">
                          <a:effectLst/>
                        </a:rPr>
                        <a:t> data between services 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500875044"/>
                  </a:ext>
                </a:extLst>
              </a:tr>
              <a:tr h="526983">
                <a:tc>
                  <a:txBody>
                    <a:bodyPr/>
                    <a:lstStyle/>
                    <a:p>
                      <a:pPr lvl="0"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effectLst/>
                        </a:rPr>
                        <a:t>Sprint 4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vl="0">
                        <a:spcAft>
                          <a:spcPts val="0"/>
                        </a:spcAft>
                        <a:buNone/>
                      </a:pPr>
                      <a:r>
                        <a:rPr lang="en-US" sz="1600" b="0" i="0" u="none" strike="noStrike" noProof="0">
                          <a:effectLst/>
                          <a:latin typeface="Century Gothic"/>
                        </a:rPr>
                        <a:t>Configuration of data generation according to JSON load file</a:t>
                      </a:r>
                      <a:endParaRPr lang="en-US" sz="16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vl="0"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effectLst/>
                        </a:rPr>
                        <a:t>13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vl="0">
                        <a:spcAft>
                          <a:spcPts val="0"/>
                        </a:spcAft>
                        <a:buNone/>
                      </a:pPr>
                      <a:r>
                        <a:rPr lang="en-US" sz="1600" b="0" i="0" u="none" strike="noStrike" noProof="0">
                          <a:effectLst/>
                          <a:latin typeface="Century Gothic"/>
                        </a:rPr>
                        <a:t>Configuration for data generation. </a:t>
                      </a:r>
                      <a:endParaRPr lang="en-US" sz="160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427296490"/>
                  </a:ext>
                </a:extLst>
              </a:tr>
              <a:tr h="409073">
                <a:tc>
                  <a:txBody>
                    <a:bodyPr/>
                    <a:lstStyle/>
                    <a:p>
                      <a:pPr fontAlgn="base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Sprint 5 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fontAlgn="base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FTA Log displays shown in real-time 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fontAlgn="base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12 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fontAlgn="base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Realtime display of logs 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112094126"/>
                  </a:ext>
                </a:extLst>
              </a:tr>
              <a:tr h="577515">
                <a:tc>
                  <a:txBody>
                    <a:bodyPr/>
                    <a:lstStyle/>
                    <a:p>
                      <a:pPr fontAlgn="base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Sprint 6 </a:t>
                      </a:r>
                      <a:endParaRPr lang="en-US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fontAlgn="base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Active troubleshooting with log parsing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fontAlgn="base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11 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fontAlgn="base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Will show ability to parse logs by</a:t>
                      </a:r>
                      <a:r>
                        <a:rPr lang="en-US" sz="1600" b="0" i="0" u="none" strike="noStrike" noProof="0">
                          <a:effectLst/>
                          <a:latin typeface="Century Gothic"/>
                        </a:rPr>
                        <a:t> log time or log type i.e. error, warning, or service  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88630224"/>
                  </a:ext>
                </a:extLst>
              </a:tr>
              <a:tr h="526983">
                <a:tc>
                  <a:txBody>
                    <a:bodyPr/>
                    <a:lstStyle/>
                    <a:p>
                      <a:pPr fontAlgn="base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Sprint 7 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fontAlgn="base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Enable fault reporting and health monitor display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fontAlgn="base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3, 5, 7 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fontAlgn="base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View health and faults of simulated hardware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862673875"/>
                  </a:ext>
                </a:extLst>
              </a:tr>
              <a:tr h="613610">
                <a:tc>
                  <a:txBody>
                    <a:bodyPr/>
                    <a:lstStyle/>
                    <a:p>
                      <a:pPr fontAlgn="base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Sprint 8 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fontAlgn="base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Develop thread details, port controls and displays, config Reports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fontAlgn="base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6, 4, 8 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fontAlgn="base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View thread details and port control displays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6720267"/>
                  </a:ext>
                </a:extLst>
              </a:tr>
              <a:tr h="526983">
                <a:tc>
                  <a:txBody>
                    <a:bodyPr/>
                    <a:lstStyle/>
                    <a:p>
                      <a:pPr fontAlgn="base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Sprint 9 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fontAlgn="base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Reporting on logs, configurations, and container monitoring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fontAlgn="base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9, 10 </a:t>
                      </a:r>
                    </a:p>
                    <a:p>
                      <a:pPr fontAlgn="base">
                        <a:spcAft>
                          <a:spcPts val="0"/>
                        </a:spcAft>
                      </a:pPr>
                      <a:endParaRPr lang="en-US" sz="1600">
                        <a:effectLst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fontAlgn="base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Download various reports and view configurations, and containers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342642036"/>
                  </a:ext>
                </a:extLst>
              </a:tr>
              <a:tr h="526983">
                <a:tc>
                  <a:txBody>
                    <a:bodyPr/>
                    <a:lstStyle/>
                    <a:p>
                      <a:pPr fontAlgn="base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Sprint 10 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fontAlgn="base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Front End UI (stretch goal) Implement better version of UI 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fontAlgn="base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14 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fontAlgn="base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View a better UI with proof of same functionality 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917888060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A0AE616C-3909-4115-B258-AD88563C511D}"/>
              </a:ext>
            </a:extLst>
          </p:cNvPr>
          <p:cNvSpPr txBox="1"/>
          <p:nvPr/>
        </p:nvSpPr>
        <p:spPr>
          <a:xfrm>
            <a:off x="85558" y="45453"/>
            <a:ext cx="3050673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latin typeface="Times New Roman"/>
              </a:rPr>
              <a:t>sprint release plan</a:t>
            </a:r>
            <a:r>
              <a:rPr lang="en-US">
                <a:latin typeface="Times New Roman"/>
                <a:cs typeface="Times New Roman"/>
              </a:rPr>
              <a:t> </a:t>
            </a:r>
          </a:p>
          <a:p>
            <a:r>
              <a:rPr lang="en-US">
                <a:latin typeface="Times New Roman"/>
                <a:cs typeface="Times New Roman"/>
              </a:rPr>
              <a:t>(From the end of the semester)</a:t>
            </a:r>
          </a:p>
          <a:p>
            <a:endParaRPr lang="en-US">
              <a:latin typeface="Times New Roman"/>
              <a:cs typeface="Times New Roman"/>
            </a:endParaRPr>
          </a:p>
          <a:p>
            <a:endParaRPr lang="en-US">
              <a:latin typeface="Times New Roman"/>
              <a:cs typeface="Times New Roman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FE9CD3E0-4A7F-4E47-ACA7-43D76EAF72D1}"/>
                  </a:ext>
                </a:extLst>
              </p14:cNvPr>
              <p14:cNvContentPartPr/>
              <p14:nvPr/>
            </p14:nvContentPartPr>
            <p14:xfrm>
              <a:off x="4170217" y="2632363"/>
              <a:ext cx="9525" cy="9525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FE9CD3E0-4A7F-4E47-ACA7-43D76EAF72D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693967" y="2156113"/>
                <a:ext cx="952500" cy="9525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360302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96BEDB84-6645-4C3A-93F6-C676EFCD30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292025"/>
              </p:ext>
            </p:extLst>
          </p:nvPr>
        </p:nvGraphicFramePr>
        <p:xfrm>
          <a:off x="147051" y="788736"/>
          <a:ext cx="5656725" cy="585206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25071">
                  <a:extLst>
                    <a:ext uri="{9D8B030D-6E8A-4147-A177-3AD203B41FA5}">
                      <a16:colId xmlns:a16="http://schemas.microsoft.com/office/drawing/2014/main" val="595995557"/>
                    </a:ext>
                  </a:extLst>
                </a:gridCol>
                <a:gridCol w="4331654">
                  <a:extLst>
                    <a:ext uri="{9D8B030D-6E8A-4147-A177-3AD203B41FA5}">
                      <a16:colId xmlns:a16="http://schemas.microsoft.com/office/drawing/2014/main" val="3337199592"/>
                    </a:ext>
                  </a:extLst>
                </a:gridCol>
              </a:tblGrid>
              <a:tr h="315501">
                <a:tc>
                  <a:txBody>
                    <a:bodyPr/>
                    <a:lstStyle/>
                    <a:p>
                      <a:pPr fontAlgn="base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Sprint 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fontAlgn="base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Sprint goal 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643190301"/>
                  </a:ext>
                </a:extLst>
              </a:tr>
              <a:tr h="390620">
                <a:tc>
                  <a:txBody>
                    <a:bodyPr/>
                    <a:lstStyle/>
                    <a:p>
                      <a:pPr fontAlgn="base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Sprint 1 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fontAlgn="base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Baseline API for SSA responses</a:t>
                      </a:r>
                      <a:endParaRPr lang="en-US" sz="180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302347086"/>
                  </a:ext>
                </a:extLst>
              </a:tr>
              <a:tr h="570907">
                <a:tc>
                  <a:txBody>
                    <a:bodyPr/>
                    <a:lstStyle/>
                    <a:p>
                      <a:pPr fontAlgn="base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Sprint 2 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fontAlgn="base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Several containerized service simulators within the SSA    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137104646"/>
                  </a:ext>
                </a:extLst>
              </a:tr>
              <a:tr h="570907">
                <a:tc>
                  <a:txBody>
                    <a:bodyPr/>
                    <a:lstStyle/>
                    <a:p>
                      <a:pPr fontAlgn="base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Sprint 3 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fontAlgn="base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Implement SSA with </a:t>
                      </a:r>
                      <a:r>
                        <a:rPr lang="en-US" sz="1800" err="1">
                          <a:effectLst/>
                        </a:rPr>
                        <a:t>PubSub</a:t>
                      </a:r>
                      <a:r>
                        <a:rPr lang="en-US" sz="1800">
                          <a:effectLst/>
                        </a:rPr>
                        <a:t> modeling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500875044"/>
                  </a:ext>
                </a:extLst>
              </a:tr>
              <a:tr h="570907">
                <a:tc>
                  <a:txBody>
                    <a:bodyPr/>
                    <a:lstStyle/>
                    <a:p>
                      <a:pPr lvl="0"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effectLst/>
                        </a:rPr>
                        <a:t>Sprint 4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vl="0"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>
                          <a:effectLst/>
                          <a:latin typeface="Century Gothic"/>
                        </a:rPr>
                        <a:t>Configuration of data generation according to JSON load file</a:t>
                      </a:r>
                      <a:endParaRPr lang="en-US" sz="180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427296490"/>
                  </a:ext>
                </a:extLst>
              </a:tr>
              <a:tr h="450716">
                <a:tc>
                  <a:txBody>
                    <a:bodyPr/>
                    <a:lstStyle/>
                    <a:p>
                      <a:pPr fontAlgn="base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Sprint 5 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fontAlgn="base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FTA Log displays shown in real-time 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112094126"/>
                  </a:ext>
                </a:extLst>
              </a:tr>
              <a:tr h="631002">
                <a:tc>
                  <a:txBody>
                    <a:bodyPr/>
                    <a:lstStyle/>
                    <a:p>
                      <a:pPr fontAlgn="base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Sprint 6 </a:t>
                      </a:r>
                      <a:endParaRPr lang="en-US" sz="18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fontAlgn="base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Active troubleshooting with log parsing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88630224"/>
                  </a:ext>
                </a:extLst>
              </a:tr>
              <a:tr h="570907">
                <a:tc>
                  <a:txBody>
                    <a:bodyPr/>
                    <a:lstStyle/>
                    <a:p>
                      <a:pPr fontAlgn="base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Sprint 7 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fontAlgn="base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Enable fault reporting and health monitor display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862673875"/>
                  </a:ext>
                </a:extLst>
              </a:tr>
              <a:tr h="661050">
                <a:tc>
                  <a:txBody>
                    <a:bodyPr/>
                    <a:lstStyle/>
                    <a:p>
                      <a:pPr fontAlgn="base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Sprint 8 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fontAlgn="base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Develop thread details, port controls and displays, config Reports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6720267"/>
                  </a:ext>
                </a:extLst>
              </a:tr>
              <a:tr h="570907">
                <a:tc>
                  <a:txBody>
                    <a:bodyPr/>
                    <a:lstStyle/>
                    <a:p>
                      <a:pPr fontAlgn="base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Sprint 9 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fontAlgn="base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Reporting on logs, configurations, and container monitoring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342642036"/>
                  </a:ext>
                </a:extLst>
              </a:tr>
              <a:tr h="498763">
                <a:tc>
                  <a:txBody>
                    <a:bodyPr/>
                    <a:lstStyle/>
                    <a:p>
                      <a:pPr fontAlgn="base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Sprint 10 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fontAlgn="base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Front End UI (stretch goal) Implement better version of UI 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917888060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4775779D-DAA8-40CB-8F1D-097C0819D118}"/>
              </a:ext>
            </a:extLst>
          </p:cNvPr>
          <p:cNvSpPr txBox="1"/>
          <p:nvPr/>
        </p:nvSpPr>
        <p:spPr>
          <a:xfrm>
            <a:off x="85558" y="45453"/>
            <a:ext cx="3050673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latin typeface="Times New Roman"/>
              </a:rPr>
              <a:t>sprint release plan</a:t>
            </a:r>
            <a:r>
              <a:rPr lang="en-US">
                <a:latin typeface="Times New Roman"/>
                <a:cs typeface="Times New Roman"/>
              </a:rPr>
              <a:t> </a:t>
            </a:r>
          </a:p>
          <a:p>
            <a:r>
              <a:rPr lang="en-US">
                <a:latin typeface="Times New Roman"/>
                <a:cs typeface="Times New Roman"/>
              </a:rPr>
              <a:t>(Changes)</a:t>
            </a:r>
          </a:p>
          <a:p>
            <a:endParaRPr lang="en-US">
              <a:latin typeface="Times New Roman"/>
              <a:cs typeface="Times New Roman"/>
            </a:endParaRPr>
          </a:p>
          <a:p>
            <a:endParaRPr lang="en-US">
              <a:latin typeface="Times New Roman"/>
              <a:cs typeface="Times New Roman"/>
            </a:endParaRP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ED893E47-D32E-430C-84D5-073B8EE1C0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162148"/>
              </p:ext>
            </p:extLst>
          </p:nvPr>
        </p:nvGraphicFramePr>
        <p:xfrm>
          <a:off x="7074323" y="705608"/>
          <a:ext cx="5157563" cy="592658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195163">
                  <a:extLst>
                    <a:ext uri="{9D8B030D-6E8A-4147-A177-3AD203B41FA5}">
                      <a16:colId xmlns:a16="http://schemas.microsoft.com/office/drawing/2014/main" val="595995557"/>
                    </a:ext>
                  </a:extLst>
                </a:gridCol>
                <a:gridCol w="3962400">
                  <a:extLst>
                    <a:ext uri="{9D8B030D-6E8A-4147-A177-3AD203B41FA5}">
                      <a16:colId xmlns:a16="http://schemas.microsoft.com/office/drawing/2014/main" val="3337199592"/>
                    </a:ext>
                  </a:extLst>
                </a:gridCol>
              </a:tblGrid>
              <a:tr h="288585">
                <a:tc>
                  <a:txBody>
                    <a:bodyPr/>
                    <a:lstStyle/>
                    <a:p>
                      <a:pPr fontAlgn="base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Sprint 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fontAlgn="base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Sprint goal 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643190301"/>
                  </a:ext>
                </a:extLst>
              </a:tr>
              <a:tr h="360947">
                <a:tc>
                  <a:txBody>
                    <a:bodyPr/>
                    <a:lstStyle/>
                    <a:p>
                      <a:pPr fontAlgn="base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Sprint 1 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fontAlgn="base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Baseline API for SSA responses</a:t>
                      </a:r>
                      <a:endParaRPr lang="en-US" sz="180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302347086"/>
                  </a:ext>
                </a:extLst>
              </a:tr>
              <a:tr h="526983">
                <a:tc>
                  <a:txBody>
                    <a:bodyPr/>
                    <a:lstStyle/>
                    <a:p>
                      <a:pPr fontAlgn="base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Sprint 2 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fontAlgn="base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Several containerized service simulators within the SSA    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137104646"/>
                  </a:ext>
                </a:extLst>
              </a:tr>
              <a:tr h="526983">
                <a:tc>
                  <a:txBody>
                    <a:bodyPr/>
                    <a:lstStyle/>
                    <a:p>
                      <a:pPr fontAlgn="base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Sprint 3 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fontAlgn="base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Implement SSA with </a:t>
                      </a:r>
                      <a:r>
                        <a:rPr lang="en-US" sz="1800" err="1">
                          <a:effectLst/>
                        </a:rPr>
                        <a:t>PubSub</a:t>
                      </a:r>
                      <a:r>
                        <a:rPr lang="en-US" sz="1800">
                          <a:effectLst/>
                        </a:rPr>
                        <a:t> modeling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500875044"/>
                  </a:ext>
                </a:extLst>
              </a:tr>
              <a:tr h="526983">
                <a:tc>
                  <a:txBody>
                    <a:bodyPr/>
                    <a:lstStyle/>
                    <a:p>
                      <a:pPr lvl="0"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effectLst/>
                        </a:rPr>
                        <a:t>Sprint 4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vl="0"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>
                          <a:effectLst/>
                          <a:latin typeface="Century Gothic"/>
                        </a:rPr>
                        <a:t>Configuration of data generation according to JSON load file</a:t>
                      </a:r>
                      <a:endParaRPr lang="en-US" sz="180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427296490"/>
                  </a:ext>
                </a:extLst>
              </a:tr>
              <a:tr h="409073">
                <a:tc>
                  <a:txBody>
                    <a:bodyPr/>
                    <a:lstStyle/>
                    <a:p>
                      <a:pPr fontAlgn="base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Sprint 10+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fontAlgn="base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FTA Baseline and </a:t>
                      </a:r>
                      <a:r>
                        <a:rPr lang="en-US" sz="1800" err="1">
                          <a:effectLst/>
                        </a:rPr>
                        <a:t>deployability</a:t>
                      </a:r>
                      <a:r>
                        <a:rPr lang="en-US" sz="1800">
                          <a:effectLst/>
                        </a:rPr>
                        <a:t> for Project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112094126"/>
                  </a:ext>
                </a:extLst>
              </a:tr>
              <a:tr h="577515">
                <a:tc>
                  <a:txBody>
                    <a:bodyPr/>
                    <a:lstStyle/>
                    <a:p>
                      <a:pPr lvl="0"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effectLst/>
                        </a:rPr>
                        <a:t>Sprint 8 </a:t>
                      </a:r>
                      <a:endParaRPr lang="en-US" sz="18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vl="0"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effectLst/>
                        </a:rPr>
                        <a:t>Develop thread details, port controls and displays, config Reports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88630224"/>
                  </a:ext>
                </a:extLst>
              </a:tr>
              <a:tr h="526983">
                <a:tc>
                  <a:txBody>
                    <a:bodyPr/>
                    <a:lstStyle/>
                    <a:p>
                      <a:pPr fontAlgn="base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Sprint 7 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fontAlgn="base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Enable fault reporting and health monitor display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862673875"/>
                  </a:ext>
                </a:extLst>
              </a:tr>
              <a:tr h="613610">
                <a:tc>
                  <a:txBody>
                    <a:bodyPr/>
                    <a:lstStyle/>
                    <a:p>
                      <a:pPr lvl="0"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effectLst/>
                        </a:rPr>
                        <a:t>Sprint 5 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vl="0"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effectLst/>
                        </a:rPr>
                        <a:t>FTA Log displays shown in real-time 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6720267"/>
                  </a:ext>
                </a:extLst>
              </a:tr>
              <a:tr h="526983">
                <a:tc>
                  <a:txBody>
                    <a:bodyPr/>
                    <a:lstStyle/>
                    <a:p>
                      <a:pPr lvl="0"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effectLst/>
                        </a:rPr>
                        <a:t>Sprint 6 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vl="0"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effectLst/>
                        </a:rPr>
                        <a:t>Active troubleshooting with log parsing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342642036"/>
                  </a:ext>
                </a:extLst>
              </a:tr>
              <a:tr h="526982">
                <a:tc>
                  <a:txBody>
                    <a:bodyPr/>
                    <a:lstStyle/>
                    <a:p>
                      <a:pPr lvl="0"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effectLst/>
                        </a:rPr>
                        <a:t>Sprint 9 </a:t>
                      </a:r>
                      <a:endParaRPr lang="en-US" sz="18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lvl="0"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effectLst/>
                        </a:rPr>
                        <a:t>Reporting on logs, configurations, and container monitoring</a:t>
                      </a:r>
                      <a:endParaRPr lang="en-US" sz="180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917888060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0ECF1F06-B73D-494F-8715-7788175B9864}"/>
                  </a:ext>
                </a:extLst>
              </p14:cNvPr>
              <p14:cNvContentPartPr/>
              <p14:nvPr/>
            </p14:nvContentPartPr>
            <p14:xfrm>
              <a:off x="6930741" y="6136489"/>
              <a:ext cx="76200" cy="180975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0ECF1F06-B73D-494F-8715-7788175B986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913656" y="6118571"/>
                <a:ext cx="110029" cy="21645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20A0E084-D4D6-48EF-8ADC-95411E5B0E83}"/>
                  </a:ext>
                </a:extLst>
              </p14:cNvPr>
              <p14:cNvContentPartPr/>
              <p14:nvPr/>
            </p14:nvContentPartPr>
            <p14:xfrm>
              <a:off x="6833000" y="6345381"/>
              <a:ext cx="161925" cy="9525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20A0E084-D4D6-48EF-8ADC-95411E5B0E8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815206" y="5869131"/>
                <a:ext cx="197157" cy="9525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76B81F47-4E61-4D96-AFFA-F067C7462621}"/>
                  </a:ext>
                </a:extLst>
              </p14:cNvPr>
              <p14:cNvContentPartPr/>
              <p14:nvPr/>
            </p14:nvContentPartPr>
            <p14:xfrm>
              <a:off x="5805054" y="3937117"/>
              <a:ext cx="1219200" cy="1323975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76B81F47-4E61-4D96-AFFA-F067C746262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787082" y="3919172"/>
                <a:ext cx="1254784" cy="13595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C0AE5066-7CDD-46F1-839C-B862071EACDE}"/>
                  </a:ext>
                </a:extLst>
              </p14:cNvPr>
              <p14:cNvContentPartPr/>
              <p14:nvPr/>
            </p14:nvContentPartPr>
            <p14:xfrm>
              <a:off x="6996751" y="3976254"/>
              <a:ext cx="28575" cy="295275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C0AE5066-7CDD-46F1-839C-B862071EACD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978196" y="3958445"/>
                <a:ext cx="65314" cy="33053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B85C8301-CFB5-42DF-9D85-884D73AA6E3C}"/>
                  </a:ext>
                </a:extLst>
              </p14:cNvPr>
              <p14:cNvContentPartPr/>
              <p14:nvPr/>
            </p14:nvContentPartPr>
            <p14:xfrm>
              <a:off x="5818908" y="5832763"/>
              <a:ext cx="1171575" cy="485775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B85C8301-CFB5-42DF-9D85-884D73AA6E3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800923" y="5814745"/>
                <a:ext cx="1207186" cy="5214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F797CFA2-C7CD-496B-8F37-BEE02626830A}"/>
                  </a:ext>
                </a:extLst>
              </p14:cNvPr>
              <p14:cNvContentPartPr/>
              <p14:nvPr/>
            </p14:nvContentPartPr>
            <p14:xfrm>
              <a:off x="5805054" y="3415951"/>
              <a:ext cx="1181100" cy="180975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F797CFA2-C7CD-496B-8F37-BEE02626830A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787093" y="3397936"/>
                <a:ext cx="1216662" cy="18454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61C1793A-CA37-4372-B9B3-67F2C6CEA773}"/>
                  </a:ext>
                </a:extLst>
              </p14:cNvPr>
              <p14:cNvContentPartPr/>
              <p14:nvPr/>
            </p14:nvContentPartPr>
            <p14:xfrm>
              <a:off x="6780666" y="5209309"/>
              <a:ext cx="200025" cy="57149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61C1793A-CA37-4372-B9B3-67F2C6CEA773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762870" y="5192199"/>
                <a:ext cx="235261" cy="910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705B232C-12D5-49F2-A791-20441EB650F6}"/>
                  </a:ext>
                </a:extLst>
              </p14:cNvPr>
              <p14:cNvContentPartPr/>
              <p14:nvPr/>
            </p14:nvContentPartPr>
            <p14:xfrm>
              <a:off x="5805054" y="4017817"/>
              <a:ext cx="1219200" cy="1762125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705B232C-12D5-49F2-A791-20441EB650F6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787066" y="3999807"/>
                <a:ext cx="1254815" cy="17977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A946D0DB-FFD2-41A3-8ED5-DB607EB90AA3}"/>
                  </a:ext>
                </a:extLst>
              </p14:cNvPr>
              <p14:cNvContentPartPr/>
              <p14:nvPr/>
            </p14:nvContentPartPr>
            <p14:xfrm>
              <a:off x="6873713" y="5776741"/>
              <a:ext cx="133350" cy="1905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A946D0DB-FFD2-41A3-8ED5-DB607EB90AA3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856167" y="5754062"/>
                <a:ext cx="168091" cy="639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9D15E943-A502-41BD-B651-DBBAE7A22D4F}"/>
                  </a:ext>
                </a:extLst>
              </p14:cNvPr>
              <p14:cNvContentPartPr/>
              <p14:nvPr/>
            </p14:nvContentPartPr>
            <p14:xfrm>
              <a:off x="5735781" y="4631681"/>
              <a:ext cx="1352549" cy="104774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9D15E943-A502-41BD-B651-DBBAE7A22D4F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717761" y="4614101"/>
                <a:ext cx="1388228" cy="1395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FBC9F57D-E46C-4306-8DA6-C85B0CE1561C}"/>
                  </a:ext>
                </a:extLst>
              </p14:cNvPr>
              <p14:cNvContentPartPr/>
              <p14:nvPr/>
            </p14:nvContentPartPr>
            <p14:xfrm>
              <a:off x="6840175" y="4779818"/>
              <a:ext cx="238124" cy="11430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FBC9F57D-E46C-4306-8DA6-C85B0CE1561C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822298" y="4762341"/>
                <a:ext cx="273521" cy="14890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87FBFA08-7215-4F5F-B9DA-A9108EFF6F17}"/>
                  </a:ext>
                </a:extLst>
              </p14:cNvPr>
              <p14:cNvContentPartPr/>
              <p14:nvPr/>
            </p14:nvContentPartPr>
            <p14:xfrm>
              <a:off x="3435926" y="3352799"/>
              <a:ext cx="9525" cy="9525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87FBFA08-7215-4F5F-B9DA-A9108EFF6F17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959676" y="2876549"/>
                <a:ext cx="952500" cy="9525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6F4281D7-3332-42BA-B8E5-2ECF1C5710C3}"/>
                  </a:ext>
                </a:extLst>
              </p14:cNvPr>
              <p14:cNvContentPartPr/>
              <p14:nvPr/>
            </p14:nvContentPartPr>
            <p14:xfrm>
              <a:off x="2663041" y="3352689"/>
              <a:ext cx="9525" cy="9525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6F4281D7-3332-42BA-B8E5-2ECF1C5710C3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648158" y="3340783"/>
                <a:ext cx="38993" cy="3309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763554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62CE031E-EE35-4AA7-9784-8050933277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118D62D3-5800-4F4A-95BE-C1A2BB8B23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C9E4F52-5D94-4242-AC69-EE6A23FAB1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22CC7C0-D1D6-4FF0-A60C-1AEB9C8736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9B43E48-8275-4871-8745-F5CB75CFDB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87ED701-F942-4771-8F92-6EFCC2E8E0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91A19049-4FE8-4A2F-AEED-CF53C86D9B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F92B41F-515F-4165-994A-DC8C0711DB57}"/>
              </a:ext>
            </a:extLst>
          </p:cNvPr>
          <p:cNvSpPr txBox="1"/>
          <p:nvPr/>
        </p:nvSpPr>
        <p:spPr>
          <a:xfrm>
            <a:off x="4725360" y="399520"/>
            <a:ext cx="5627258" cy="1507067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defTabSz="457200">
              <a:spcBef>
                <a:spcPct val="0"/>
              </a:spcBef>
              <a:spcAft>
                <a:spcPts val="600"/>
              </a:spcAft>
            </a:pPr>
            <a:r>
              <a:rPr lang="en-US" sz="3600" cap="all">
                <a:ln w="3175" cmpd="sng">
                  <a:noFill/>
                </a:ln>
                <a:solidFill>
                  <a:srgbClr val="FFFFFF"/>
                </a:solidFill>
                <a:latin typeface="+mj-lt"/>
                <a:ea typeface="+mj-ea"/>
                <a:cs typeface="+mj-cs"/>
              </a:rPr>
              <a:t>Risks</a:t>
            </a:r>
          </a:p>
        </p:txBody>
      </p:sp>
      <p:sp useBgFill="1">
        <p:nvSpPr>
          <p:cNvPr id="18" name="Snip Diagonal Corner Rectangle 15">
            <a:extLst>
              <a:ext uri="{FF2B5EF4-FFF2-40B4-BE49-F238E27FC236}">
                <a16:creationId xmlns:a16="http://schemas.microsoft.com/office/drawing/2014/main" id="{0EDFFA12-494E-4803-98D4-7815E65B91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4001" y="620722"/>
            <a:ext cx="3670674" cy="5286838"/>
          </a:xfrm>
          <a:prstGeom prst="snip2DiagRect">
            <a:avLst>
              <a:gd name="adj1" fmla="val 15804"/>
              <a:gd name="adj2" fmla="val 0"/>
            </a:avLst>
          </a:prstGeom>
          <a:ln>
            <a:noFill/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phic 1" descr="Warning">
            <a:extLst>
              <a:ext uri="{FF2B5EF4-FFF2-40B4-BE49-F238E27FC236}">
                <a16:creationId xmlns:a16="http://schemas.microsoft.com/office/drawing/2014/main" id="{67BE8771-5456-4C4A-87F7-BFE2B23938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4712" y="1911445"/>
            <a:ext cx="2709870" cy="270987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B2E2E69-0D07-4FAB-A7D3-A9F8D3361C29}"/>
              </a:ext>
            </a:extLst>
          </p:cNvPr>
          <p:cNvSpPr txBox="1"/>
          <p:nvPr/>
        </p:nvSpPr>
        <p:spPr>
          <a:xfrm>
            <a:off x="4725360" y="1622425"/>
            <a:ext cx="6253792" cy="3615267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marL="285750" indent="-285750" defTabSz="45720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2400">
                <a:solidFill>
                  <a:schemeClr val="bg1"/>
                </a:solidFill>
              </a:rPr>
              <a:t>Unable to meet the scope</a:t>
            </a:r>
          </a:p>
          <a:p>
            <a:pPr marL="285750" indent="-285750" defTabSz="45720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2400">
                <a:solidFill>
                  <a:schemeClr val="bg1"/>
                </a:solidFill>
              </a:rPr>
              <a:t>Personal health</a:t>
            </a:r>
          </a:p>
          <a:p>
            <a:pPr marL="285750" indent="-285750" defTabSz="45720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2400">
                <a:solidFill>
                  <a:schemeClr val="bg1"/>
                </a:solidFill>
              </a:rPr>
              <a:t>Technical issues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989EFA4-96C5-4503-8017-D2CE662EB8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5584CC7-A97D-40E0-A760-FDBBBB7A62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52DB1AE3-1E93-4048-BB83-757A3C7940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4E88C92-A5AB-4421-B94D-85AA003BAA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57D1F43-6875-443D-A459-65454B3D81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9289146B-3F32-4783-8CDB-4DAB8A8005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386575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8F1EF17D-1B70-428C-8A8A-A2C5B390E1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12FAEDF3-CEC8-4BF6-8EA7-4079C47183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398DB8F4-CD77-4FCC-8544-ADE8B478C1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2202DFE-039D-48E4-8536-FA30F24894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81F05E26-510E-4164-83C7-28E4FE9D7E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632161A-50D4-4D96-887A-98FC920931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BADDD09E-8094-4188-9090-C1C7840FE7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707394B-DF43-4CA8-A317-8198BCC1DCCE}"/>
              </a:ext>
            </a:extLst>
          </p:cNvPr>
          <p:cNvSpPr txBox="1"/>
          <p:nvPr/>
        </p:nvSpPr>
        <p:spPr>
          <a:xfrm>
            <a:off x="6084114" y="4487332"/>
            <a:ext cx="4205003" cy="1507067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defTabSz="4572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cap="all">
                <a:ln w="3175" cmpd="sng">
                  <a:noFill/>
                </a:ln>
                <a:latin typeface="+mj-lt"/>
                <a:ea typeface="+mj-ea"/>
                <a:cs typeface="+mj-cs"/>
              </a:rPr>
              <a:t>Project Management Considerations</a:t>
            </a:r>
          </a:p>
        </p:txBody>
      </p:sp>
      <p:sp>
        <p:nvSpPr>
          <p:cNvPr id="18" name="Snip Diagonal Corner Rectangle 24">
            <a:extLst>
              <a:ext uri="{FF2B5EF4-FFF2-40B4-BE49-F238E27FC236}">
                <a16:creationId xmlns:a16="http://schemas.microsoft.com/office/drawing/2014/main" id="{C58F6CE0-025D-40A5-AEF1-00954E3F98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4000" y="620722"/>
            <a:ext cx="5136155" cy="5286838"/>
          </a:xfrm>
          <a:prstGeom prst="snip2DiagRect">
            <a:avLst>
              <a:gd name="adj1" fmla="val 9954"/>
              <a:gd name="adj2" fmla="val 0"/>
            </a:avLst>
          </a:prstGeom>
          <a:solidFill>
            <a:schemeClr val="tx1"/>
          </a:solidFill>
          <a:ln>
            <a:noFill/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Engineers with digital tablet and projected plans">
            <a:extLst>
              <a:ext uri="{FF2B5EF4-FFF2-40B4-BE49-F238E27FC236}">
                <a16:creationId xmlns:a16="http://schemas.microsoft.com/office/drawing/2014/main" id="{90394AB2-1FE9-45E8-89D7-8FF96B9B14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056" r="164"/>
          <a:stretch/>
        </p:blipFill>
        <p:spPr>
          <a:xfrm>
            <a:off x="797205" y="786117"/>
            <a:ext cx="4809744" cy="4956048"/>
          </a:xfrm>
          <a:custGeom>
            <a:avLst/>
            <a:gdLst/>
            <a:ahLst/>
            <a:cxnLst/>
            <a:rect l="l" t="t" r="r" b="b"/>
            <a:pathLst>
              <a:path w="4809744" h="4956048">
                <a:moveTo>
                  <a:pt x="478762" y="0"/>
                </a:moveTo>
                <a:lnTo>
                  <a:pt x="4809744" y="0"/>
                </a:lnTo>
                <a:lnTo>
                  <a:pt x="4809744" y="4477286"/>
                </a:lnTo>
                <a:lnTo>
                  <a:pt x="4330982" y="4956048"/>
                </a:lnTo>
                <a:lnTo>
                  <a:pt x="0" y="4956048"/>
                </a:lnTo>
                <a:lnTo>
                  <a:pt x="0" y="478762"/>
                </a:lnTo>
                <a:close/>
              </a:path>
            </a:pathLst>
          </a:cu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EE68909-B1CA-43AA-B893-6B538F1E8AE3}"/>
              </a:ext>
            </a:extLst>
          </p:cNvPr>
          <p:cNvSpPr txBox="1"/>
          <p:nvPr/>
        </p:nvSpPr>
        <p:spPr>
          <a:xfrm>
            <a:off x="6095998" y="685800"/>
            <a:ext cx="4819653" cy="3615267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marL="285750" indent="-285750" defTabSz="45720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/>
              <a:t>How we divided work</a:t>
            </a:r>
          </a:p>
          <a:p>
            <a:pPr marL="742950" lvl="1" indent="-285750" defTabSz="45720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/>
              <a:t>All doing the same work</a:t>
            </a:r>
          </a:p>
          <a:p>
            <a:pPr marL="742950" lvl="1" indent="-285750" defTabSz="45720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/>
              <a:t>Working in groups of separately</a:t>
            </a:r>
          </a:p>
          <a:p>
            <a:pPr marL="285750" indent="-285750" defTabSz="45720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/>
              <a:t>Trouble with documentation</a:t>
            </a:r>
          </a:p>
          <a:p>
            <a:pPr marL="285750" indent="-285750" defTabSz="457200">
              <a:spcBef>
                <a:spcPct val="20000"/>
              </a:spcBef>
              <a:spcAft>
                <a:spcPts val="600"/>
              </a:spcAft>
              <a:buClr>
                <a:srgbClr val="FFFFFF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/>
              <a:t>Heroku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8025A22-9C86-4108-A289-BD5650A8EA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59A3623F-EF59-4F0B-9030-79CB7F9950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9EBD0F53-A43D-414A-8653-E9F1D36103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908661C0-6128-4F64-8EDF-2D73D5F476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8AFEF08-AFBA-4125-B170-D3EB3E11DB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AA0E13BF-B4CA-4B20-A5DD-50ABBAEC7B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678114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3F8250A-B5BC-48E8-9E34-320C6AB613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nip Diagonal Corner Rectangle 24">
            <a:extLst>
              <a:ext uri="{FF2B5EF4-FFF2-40B4-BE49-F238E27FC236}">
                <a16:creationId xmlns:a16="http://schemas.microsoft.com/office/drawing/2014/main" id="{A2829537-8D6E-4F27-8454-8F19BEA8C1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8229" y="620722"/>
            <a:ext cx="10935543" cy="5286838"/>
          </a:xfrm>
          <a:prstGeom prst="snip2DiagRect">
            <a:avLst>
              <a:gd name="adj1" fmla="val 10787"/>
              <a:gd name="adj2" fmla="val 0"/>
            </a:avLst>
          </a:prstGeom>
          <a:solidFill>
            <a:schemeClr val="tx1"/>
          </a:solidFill>
          <a:ln>
            <a:noFill/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3" descr="Free Images : ask, asking, guess, business, communication, sign, question mark, solution ...">
            <a:extLst>
              <a:ext uri="{FF2B5EF4-FFF2-40B4-BE49-F238E27FC236}">
                <a16:creationId xmlns:a16="http://schemas.microsoft.com/office/drawing/2014/main" id="{709ECD09-CCED-4850-BFC4-C3832BF1CA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649" r="2" b="24311"/>
          <a:stretch/>
        </p:blipFill>
        <p:spPr>
          <a:xfrm>
            <a:off x="792480" y="786117"/>
            <a:ext cx="10607040" cy="4956048"/>
          </a:xfrm>
          <a:custGeom>
            <a:avLst/>
            <a:gdLst/>
            <a:ahLst/>
            <a:cxnLst/>
            <a:rect l="l" t="t" r="r" b="b"/>
            <a:pathLst>
              <a:path w="10607040" h="4956048">
                <a:moveTo>
                  <a:pt x="497480" y="0"/>
                </a:moveTo>
                <a:lnTo>
                  <a:pt x="10607040" y="0"/>
                </a:lnTo>
                <a:lnTo>
                  <a:pt x="10607040" y="4485407"/>
                </a:lnTo>
                <a:lnTo>
                  <a:pt x="10131692" y="4956048"/>
                </a:lnTo>
                <a:lnTo>
                  <a:pt x="0" y="4956048"/>
                </a:lnTo>
                <a:lnTo>
                  <a:pt x="0" y="492554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0217692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FD48FB1-66D8-4676-B0AA-C139A1DB78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033F5AE-6728-4F19-8DED-658E674B3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2C7D74A-18BA-4709-A808-44E8815C4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5164A3F-1561-4039-8185-AB0EEB713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A35DB53-42BE-460E-9CA1-1294C9846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1511F85B-5967-428B-BE8B-819A79813D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3" descr="Text&#10;&#10;Description automatically generated">
            <a:extLst>
              <a:ext uri="{FF2B5EF4-FFF2-40B4-BE49-F238E27FC236}">
                <a16:creationId xmlns:a16="http://schemas.microsoft.com/office/drawing/2014/main" id="{47CDB853-B123-470A-8B8E-68E174BB92B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grayscl/>
          </a:blip>
          <a:srcRect l="8144" r="2077" b="-1"/>
          <a:stretch/>
        </p:blipFill>
        <p:spPr>
          <a:xfrm>
            <a:off x="-107136" y="-35709"/>
            <a:ext cx="12191980" cy="6857990"/>
          </a:xfrm>
          <a:prstGeom prst="rect">
            <a:avLst/>
          </a:prstGeom>
        </p:spPr>
      </p:pic>
      <p:sp>
        <p:nvSpPr>
          <p:cNvPr id="20" name="Snip Diagonal Corner Rectangle 6">
            <a:extLst>
              <a:ext uri="{FF2B5EF4-FFF2-40B4-BE49-F238E27FC236}">
                <a16:creationId xmlns:a16="http://schemas.microsoft.com/office/drawing/2014/main" id="{28DA8D05-CF65-4382-8BF4-2A08754DB5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1075" cy="6857998"/>
          </a:xfrm>
          <a:prstGeom prst="snip2DiagRect">
            <a:avLst>
              <a:gd name="adj1" fmla="val 0"/>
              <a:gd name="adj2" fmla="val 42414"/>
            </a:avLst>
          </a:prstGeom>
          <a:gradFill>
            <a:gsLst>
              <a:gs pos="2000">
                <a:schemeClr val="dk2">
                  <a:tint val="97000"/>
                  <a:hueMod val="92000"/>
                  <a:satMod val="169000"/>
                  <a:lumMod val="164000"/>
                  <a:alpha val="79000"/>
                </a:schemeClr>
              </a:gs>
              <a:gs pos="100000">
                <a:schemeClr val="dk2">
                  <a:shade val="96000"/>
                  <a:satMod val="120000"/>
                  <a:lumMod val="90000"/>
                  <a:alpha val="88000"/>
                </a:schemeClr>
              </a:gs>
            </a:gsLst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4D20F1B-273D-45FC-8A3E-CACF89B5DD8E}"/>
              </a:ext>
            </a:extLst>
          </p:cNvPr>
          <p:cNvSpPr txBox="1"/>
          <p:nvPr/>
        </p:nvSpPr>
        <p:spPr>
          <a:xfrm>
            <a:off x="106931" y="4366659"/>
            <a:ext cx="10637267" cy="2450331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 defTabSz="4572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000" cap="all">
                <a:ln w="3175" cmpd="sng">
                  <a:noFill/>
                </a:ln>
                <a:latin typeface="+mj-lt"/>
                <a:ea typeface="+mj-ea"/>
                <a:cs typeface="+mj-cs"/>
              </a:rPr>
              <a:t>about the NDA and a word about what will be demonstrated relative to the NDA</a:t>
            </a:r>
          </a:p>
          <a:p>
            <a:pPr defTabSz="4572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3000" cap="all">
              <a:ln w="3175" cmpd="sng">
                <a:noFill/>
              </a:ln>
              <a:latin typeface="+mj-lt"/>
              <a:ea typeface="+mj-ea"/>
              <a:cs typeface="+mj-cs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0C6252F-9468-4CFE-8A28-0DFE703FB7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11344" y="9144"/>
            <a:ext cx="6080656" cy="6163733"/>
            <a:chOff x="6108170" y="8467"/>
            <a:chExt cx="6080656" cy="6163733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F873F8F7-6FEE-4BB3-94A3-78B5C2FF1D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8228012" y="8467"/>
              <a:ext cx="3810000" cy="3810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FF5B2264-1E71-4A5B-ABFC-2832FD78EC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6108170" y="91545"/>
              <a:ext cx="6080655" cy="608065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C6E0A76D-9460-46B8-BD58-9E9BF9CEB3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235825" y="228600"/>
              <a:ext cx="4953000" cy="4953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47E3790F-67C5-42CD-B933-75C6F3250A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335837" y="32278"/>
              <a:ext cx="4852989" cy="4852989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EF3C2C4-F6BB-4D14-8577-3649162D07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845426" y="609601"/>
              <a:ext cx="4343399" cy="4343399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661486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F1EF17D-1B70-428C-8A8A-A2C5B390E1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12FAEDF3-CEC8-4BF6-8EA7-4079C47183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98DB8F4-CD77-4FCC-8544-ADE8B478C1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2202DFE-039D-48E4-8536-FA30F24894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1F05E26-510E-4164-83C7-28E4FE9D7E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632161A-50D4-4D96-887A-98FC920931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8F4E830A-06F9-4EAA-9E65-110CF2421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563D3E47-8D44-4E1F-9410-C2CBF29B4A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5000"/>
          </a:blip>
          <a:srcRect t="1541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44AC502-7163-49FE-B10C-A2F85E0DBE32}"/>
              </a:ext>
            </a:extLst>
          </p:cNvPr>
          <p:cNvSpPr txBox="1"/>
          <p:nvPr/>
        </p:nvSpPr>
        <p:spPr>
          <a:xfrm>
            <a:off x="898524" y="-4764"/>
            <a:ext cx="3093245" cy="110305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2400"/>
              <a:t>Project Overview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4B32265-D526-44B2-B82E-8977DFEFB4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9A453D36-EF7F-403B-A9E0-553E1F0B3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E7E8D9E-8474-4515-9EEB-0B46BE8EF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86A1812-CCD3-429E-AAAE-CC335A33F8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ECB9509C-1B73-4063-8E69-E9024ACED1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44BEF3D9-6561-4BA4-AD81-AC90EF33F6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C0556186-3BA8-4477-9090-172846FC017F}"/>
              </a:ext>
            </a:extLst>
          </p:cNvPr>
          <p:cNvSpPr txBox="1"/>
          <p:nvPr/>
        </p:nvSpPr>
        <p:spPr>
          <a:xfrm>
            <a:off x="330994" y="1712119"/>
            <a:ext cx="5383895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/>
              <a:t>What is this application supposed to help with and accomplish?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A62BD7-CFA3-4ABA-82F5-D0AF1C961C0C}"/>
              </a:ext>
            </a:extLst>
          </p:cNvPr>
          <p:cNvSpPr txBox="1"/>
          <p:nvPr/>
        </p:nvSpPr>
        <p:spPr>
          <a:xfrm>
            <a:off x="330994" y="3160771"/>
            <a:ext cx="5767385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/>
              <a:t>Relay data in real time during flight tests, while the flight is in the air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2D36B4-F4A3-4161-BA6A-0A73C066E1E4}"/>
              </a:ext>
            </a:extLst>
          </p:cNvPr>
          <p:cNvSpPr txBox="1"/>
          <p:nvPr/>
        </p:nvSpPr>
        <p:spPr>
          <a:xfrm>
            <a:off x="334370" y="4769892"/>
            <a:ext cx="5302155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/>
              <a:t>How are we going to make this happen...?</a:t>
            </a:r>
          </a:p>
        </p:txBody>
      </p:sp>
    </p:spTree>
    <p:extLst>
      <p:ext uri="{BB962C8B-B14F-4D97-AF65-F5344CB8AC3E}">
        <p14:creationId xmlns:p14="http://schemas.microsoft.com/office/powerpoint/2010/main" val="3709520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E9F8AD66-CC09-4C8D-94EE-932C3785BD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E364623-3F66-4AAD-94F8-C053CD4F13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07E37E17-44F9-4E44-8F2F-0E873C68E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D327A4D-ADCE-482F-9F55-3B64D197AC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600A8AB-CDF2-4E93-92C8-2CCB8230B4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F8EE76C-974C-43A5-806B-47687FCB9B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F409961F-FE0F-40B4-A424-66D6649464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Snip Diagonal Corner Rectangle 24">
            <a:extLst>
              <a:ext uri="{FF2B5EF4-FFF2-40B4-BE49-F238E27FC236}">
                <a16:creationId xmlns:a16="http://schemas.microsoft.com/office/drawing/2014/main" id="{4A2B78EC-086E-4848-A485-F505B4AE34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4000" y="620722"/>
            <a:ext cx="5136155" cy="5286838"/>
          </a:xfrm>
          <a:prstGeom prst="snip2DiagRect">
            <a:avLst>
              <a:gd name="adj1" fmla="val 9954"/>
              <a:gd name="adj2" fmla="val 0"/>
            </a:avLst>
          </a:prstGeom>
          <a:solidFill>
            <a:schemeClr val="tx1"/>
          </a:solidFill>
          <a:ln>
            <a:noFill/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0" name="Freeform 20">
            <a:extLst>
              <a:ext uri="{FF2B5EF4-FFF2-40B4-BE49-F238E27FC236}">
                <a16:creationId xmlns:a16="http://schemas.microsoft.com/office/drawing/2014/main" id="{B39DE53F-9AA0-43A4-B7CA-23012F1D31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139" y="789478"/>
            <a:ext cx="2492252" cy="1859119"/>
          </a:xfrm>
          <a:custGeom>
            <a:avLst/>
            <a:gdLst>
              <a:gd name="connsiteX0" fmla="*/ 474471 w 2492252"/>
              <a:gd name="connsiteY0" fmla="*/ 0 h 1859119"/>
              <a:gd name="connsiteX1" fmla="*/ 2492252 w 2492252"/>
              <a:gd name="connsiteY1" fmla="*/ 0 h 1859119"/>
              <a:gd name="connsiteX2" fmla="*/ 2492252 w 2492252"/>
              <a:gd name="connsiteY2" fmla="*/ 1859119 h 1859119"/>
              <a:gd name="connsiteX3" fmla="*/ 0 w 2492252"/>
              <a:gd name="connsiteY3" fmla="*/ 1859119 h 1859119"/>
              <a:gd name="connsiteX4" fmla="*/ 0 w 2492252"/>
              <a:gd name="connsiteY4" fmla="*/ 474471 h 1859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92252" h="1859119">
                <a:moveTo>
                  <a:pt x="474471" y="0"/>
                </a:moveTo>
                <a:lnTo>
                  <a:pt x="2492252" y="0"/>
                </a:lnTo>
                <a:lnTo>
                  <a:pt x="2492252" y="1859119"/>
                </a:lnTo>
                <a:lnTo>
                  <a:pt x="0" y="1859119"/>
                </a:lnTo>
                <a:lnTo>
                  <a:pt x="0" y="47447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Graphic 4" descr="Cloud Computing with solid fill">
            <a:extLst>
              <a:ext uri="{FF2B5EF4-FFF2-40B4-BE49-F238E27FC236}">
                <a16:creationId xmlns:a16="http://schemas.microsoft.com/office/drawing/2014/main" id="{70CD5AD2-4C67-4E98-83AD-AA4EF50250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8139" y="3013489"/>
            <a:ext cx="2492251" cy="2492251"/>
          </a:xfrm>
          <a:prstGeom prst="rect">
            <a:avLst/>
          </a:prstGeom>
        </p:spPr>
      </p:pic>
      <p:pic>
        <p:nvPicPr>
          <p:cNvPr id="3" name="Graphic 3" descr="Blockchain with solid fill">
            <a:extLst>
              <a:ext uri="{FF2B5EF4-FFF2-40B4-BE49-F238E27FC236}">
                <a16:creationId xmlns:a16="http://schemas.microsoft.com/office/drawing/2014/main" id="{F218EC7B-D284-424A-AC26-D41E190468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54529" y="1273363"/>
            <a:ext cx="2151487" cy="2151487"/>
          </a:xfrm>
          <a:prstGeom prst="rect">
            <a:avLst/>
          </a:prstGeom>
        </p:spPr>
      </p:pic>
      <p:sp useBgFill="1">
        <p:nvSpPr>
          <p:cNvPr id="22" name="Freeform 21">
            <a:extLst>
              <a:ext uri="{FF2B5EF4-FFF2-40B4-BE49-F238E27FC236}">
                <a16:creationId xmlns:a16="http://schemas.microsoft.com/office/drawing/2014/main" id="{86BF6F1A-CE7B-4848-B6C1-4CD119BB48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4529" y="4074131"/>
            <a:ext cx="2151487" cy="1668032"/>
          </a:xfrm>
          <a:custGeom>
            <a:avLst/>
            <a:gdLst>
              <a:gd name="connsiteX0" fmla="*/ 0 w 2151487"/>
              <a:gd name="connsiteY0" fmla="*/ 0 h 1668032"/>
              <a:gd name="connsiteX1" fmla="*/ 2151487 w 2151487"/>
              <a:gd name="connsiteY1" fmla="*/ 0 h 1668032"/>
              <a:gd name="connsiteX2" fmla="*/ 2151487 w 2151487"/>
              <a:gd name="connsiteY2" fmla="*/ 1190204 h 1668032"/>
              <a:gd name="connsiteX3" fmla="*/ 1673659 w 2151487"/>
              <a:gd name="connsiteY3" fmla="*/ 1668032 h 1668032"/>
              <a:gd name="connsiteX4" fmla="*/ 0 w 2151487"/>
              <a:gd name="connsiteY4" fmla="*/ 1668032 h 1668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51487" h="1668032">
                <a:moveTo>
                  <a:pt x="0" y="0"/>
                </a:moveTo>
                <a:lnTo>
                  <a:pt x="2151487" y="0"/>
                </a:lnTo>
                <a:lnTo>
                  <a:pt x="2151487" y="1190204"/>
                </a:lnTo>
                <a:lnTo>
                  <a:pt x="1673659" y="1668032"/>
                </a:lnTo>
                <a:lnTo>
                  <a:pt x="0" y="1668032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B79A9AE-4627-4D14-96A2-AAF687FDE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C541160A-79BC-42BF-9E3C-0FF21B264F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0D6973F7-8CE4-4FA4-A7F4-D3B6C783F2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AEC7F4DB-B907-4392-A946-F5B79C76BE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62131B63-144C-4D22-BD39-750FE6E0D2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146E55F-C10C-45AE-9FA8-3007E4C32D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658F3B40-65ED-474F-9E3E-20ED64AFEF1F}"/>
              </a:ext>
            </a:extLst>
          </p:cNvPr>
          <p:cNvSpPr txBox="1"/>
          <p:nvPr/>
        </p:nvSpPr>
        <p:spPr>
          <a:xfrm>
            <a:off x="6100550" y="3882788"/>
            <a:ext cx="5017826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/>
              <a:t>Coming up after the SSA demo: WHAT IS THE FTA?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958982-C7DF-41FC-BD97-4349C673E8C9}"/>
              </a:ext>
            </a:extLst>
          </p:cNvPr>
          <p:cNvSpPr txBox="1"/>
          <p:nvPr/>
        </p:nvSpPr>
        <p:spPr>
          <a:xfrm>
            <a:off x="7085036" y="1091393"/>
            <a:ext cx="4244453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/>
              <a:t>WHAT IS THE SSA?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7EC5AE-C3F1-4D5C-AC96-6FD86E48ADD8}"/>
              </a:ext>
            </a:extLst>
          </p:cNvPr>
          <p:cNvSpPr txBox="1"/>
          <p:nvPr/>
        </p:nvSpPr>
        <p:spPr>
          <a:xfrm>
            <a:off x="7080060" y="2394328"/>
            <a:ext cx="4574274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/>
              <a:t>PROGRESS SO FAR...</a:t>
            </a:r>
          </a:p>
        </p:txBody>
      </p:sp>
    </p:spTree>
    <p:extLst>
      <p:ext uri="{BB962C8B-B14F-4D97-AF65-F5344CB8AC3E}">
        <p14:creationId xmlns:p14="http://schemas.microsoft.com/office/powerpoint/2010/main" val="41200680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23D8B21-0F3B-4332-8F84-A93722192A28}"/>
              </a:ext>
            </a:extLst>
          </p:cNvPr>
          <p:cNvSpPr txBox="1"/>
          <p:nvPr/>
        </p:nvSpPr>
        <p:spPr>
          <a:xfrm>
            <a:off x="2210938" y="357116"/>
            <a:ext cx="7758751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/>
              <a:t>THE SSA (SERVICE SIMULATOR APPLICATION)</a:t>
            </a:r>
          </a:p>
        </p:txBody>
      </p:sp>
      <p:pic>
        <p:nvPicPr>
          <p:cNvPr id="3" name="Picture 3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D2266549-D7CF-4F98-9CD7-121FBEFB21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549" y="1039651"/>
            <a:ext cx="9134901" cy="191267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DD7C923-85A7-4D7D-B9AD-DEBC0DA67430}"/>
              </a:ext>
            </a:extLst>
          </p:cNvPr>
          <p:cNvSpPr txBox="1"/>
          <p:nvPr/>
        </p:nvSpPr>
        <p:spPr>
          <a:xfrm>
            <a:off x="4760119" y="3428218"/>
            <a:ext cx="280006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/>
              <a:t>3 API services 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150EE69-EBEC-42BB-95AF-128ACFD1D939}"/>
              </a:ext>
            </a:extLst>
          </p:cNvPr>
          <p:cNvSpPr txBox="1"/>
          <p:nvPr/>
        </p:nvSpPr>
        <p:spPr>
          <a:xfrm>
            <a:off x="4719424" y="4158585"/>
            <a:ext cx="5661296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/>
              <a:t>APIs need to be containerized </a:t>
            </a:r>
          </a:p>
        </p:txBody>
      </p:sp>
      <p:pic>
        <p:nvPicPr>
          <p:cNvPr id="6" name="Picture 6" descr="Icon&#10;&#10;Description automatically generated">
            <a:extLst>
              <a:ext uri="{FF2B5EF4-FFF2-40B4-BE49-F238E27FC236}">
                <a16:creationId xmlns:a16="http://schemas.microsoft.com/office/drawing/2014/main" id="{D7159894-3CB1-4F03-88FD-C2FFEDB506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1619" y="2936082"/>
            <a:ext cx="2802731" cy="266461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2A4CF76-2066-45CC-ACA8-58FEA10549EB}"/>
              </a:ext>
            </a:extLst>
          </p:cNvPr>
          <p:cNvSpPr txBox="1"/>
          <p:nvPr/>
        </p:nvSpPr>
        <p:spPr>
          <a:xfrm>
            <a:off x="4724401" y="4986336"/>
            <a:ext cx="425529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/>
              <a:t>127 endpoints total</a:t>
            </a:r>
          </a:p>
        </p:txBody>
      </p:sp>
    </p:spTree>
    <p:extLst>
      <p:ext uri="{BB962C8B-B14F-4D97-AF65-F5344CB8AC3E}">
        <p14:creationId xmlns:p14="http://schemas.microsoft.com/office/powerpoint/2010/main" val="33751353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4DF9118-41EE-4AE3-A32B-AC283F7566BF}"/>
              </a:ext>
            </a:extLst>
          </p:cNvPr>
          <p:cNvSpPr txBox="1"/>
          <p:nvPr/>
        </p:nvSpPr>
        <p:spPr>
          <a:xfrm>
            <a:off x="3049173" y="254936"/>
            <a:ext cx="5540991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/>
              <a:t>WHAT HAS HAPPENED SO FAR...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9116A0-8EF2-445C-B2D4-6ECEC2EE13E1}"/>
              </a:ext>
            </a:extLst>
          </p:cNvPr>
          <p:cNvSpPr txBox="1"/>
          <p:nvPr/>
        </p:nvSpPr>
        <p:spPr>
          <a:xfrm>
            <a:off x="192028" y="1630018"/>
            <a:ext cx="8015357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/>
              <a:t>An SSA that simulates Boeing data, (with what we were provided), and relays it via Redis (explained later) to the FTA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CB016B-E5F9-42C0-AAC0-71203A0072E3}"/>
              </a:ext>
            </a:extLst>
          </p:cNvPr>
          <p:cNvSpPr txBox="1"/>
          <p:nvPr/>
        </p:nvSpPr>
        <p:spPr>
          <a:xfrm>
            <a:off x="246583" y="5725413"/>
            <a:ext cx="8921831" cy="84290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/>
              <a:t>A front end (the FTA), the user interface that an employee of Boeing will be interacting with.</a:t>
            </a: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EE2F1DC4-A64A-4F04-9935-75F060CB44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4431" y="251343"/>
            <a:ext cx="2743200" cy="2759626"/>
          </a:xfrm>
          <a:prstGeom prst="rect">
            <a:avLst/>
          </a:prstGeom>
        </p:spPr>
      </p:pic>
      <p:pic>
        <p:nvPicPr>
          <p:cNvPr id="6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32A2FB7-DA09-4B1E-A9E3-42AC68531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651" y="3119858"/>
            <a:ext cx="11494292" cy="2332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3791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2">
            <a:extLst>
              <a:ext uri="{FF2B5EF4-FFF2-40B4-BE49-F238E27FC236}">
                <a16:creationId xmlns:a16="http://schemas.microsoft.com/office/drawing/2014/main" id="{00BEADD9-DB8F-42A6-93DA-7A10ED621CAB}"/>
              </a:ext>
            </a:extLst>
          </p:cNvPr>
          <p:cNvSpPr txBox="1">
            <a:spLocks/>
          </p:cNvSpPr>
          <p:nvPr/>
        </p:nvSpPr>
        <p:spPr>
          <a:xfrm>
            <a:off x="4938472" y="743309"/>
            <a:ext cx="6019800" cy="1143000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/>
              <a:t>SSA Progress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90A95605-5885-47D0-8814-391FE8795FF6}"/>
              </a:ext>
            </a:extLst>
          </p:cNvPr>
          <p:cNvSpPr txBox="1">
            <a:spLocks/>
          </p:cNvSpPr>
          <p:nvPr/>
        </p:nvSpPr>
        <p:spPr>
          <a:xfrm>
            <a:off x="3702019" y="1885669"/>
            <a:ext cx="6021388" cy="3716706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5040102010807070707" pitchFamily="18" charset="2"/>
              <a:buChar char="•"/>
            </a:pPr>
            <a:r>
              <a:rPr lang="en-US">
                <a:solidFill>
                  <a:schemeClr val="tx1"/>
                </a:solidFill>
              </a:rPr>
              <a:t>Spring Boot servers allow a multitude of API interactions in the same format as Boeings Network</a:t>
            </a:r>
          </a:p>
          <a:p>
            <a:pPr>
              <a:buClr>
                <a:srgbClr val="FFFFFF"/>
              </a:buClr>
              <a:buFont typeface="Arial" panose="05040102010807070707" pitchFamily="18" charset="2"/>
              <a:buChar char="•"/>
            </a:pPr>
            <a:r>
              <a:rPr lang="en-US">
                <a:solidFill>
                  <a:schemeClr val="tx1"/>
                </a:solidFill>
              </a:rPr>
              <a:t>Redis servers allow these mock services to share common data</a:t>
            </a:r>
          </a:p>
          <a:p>
            <a:pPr>
              <a:buClr>
                <a:srgbClr val="FFFFFF"/>
              </a:buClr>
              <a:buFont typeface="Arial" panose="05040102010807070707" pitchFamily="18" charset="2"/>
              <a:buChar char="•"/>
            </a:pPr>
            <a:r>
              <a:rPr lang="en-US">
                <a:solidFill>
                  <a:schemeClr val="tx1"/>
                </a:solidFill>
              </a:rPr>
              <a:t>Redis servers and Spring Boot servers held in deployable containers with docker</a:t>
            </a:r>
          </a:p>
          <a:p>
            <a:pPr>
              <a:buClr>
                <a:srgbClr val="FFFFFF"/>
              </a:buClr>
              <a:buFont typeface="Arial" panose="05040102010807070707" pitchFamily="18" charset="2"/>
              <a:buChar char="•"/>
            </a:pPr>
            <a:r>
              <a:rPr lang="en-US">
                <a:solidFill>
                  <a:schemeClr val="tx1"/>
                </a:solidFill>
              </a:rPr>
              <a:t>Container ports exposed to allow access to service endpoints by FTA</a:t>
            </a:r>
          </a:p>
        </p:txBody>
      </p:sp>
      <p:pic>
        <p:nvPicPr>
          <p:cNvPr id="12" name="Picture 12" descr="A picture containing logo&#10;&#10;Description automatically generated">
            <a:extLst>
              <a:ext uri="{FF2B5EF4-FFF2-40B4-BE49-F238E27FC236}">
                <a16:creationId xmlns:a16="http://schemas.microsoft.com/office/drawing/2014/main" id="{8D8D8FB7-168C-4EC6-B360-960E6C1DA4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68" y="4879890"/>
            <a:ext cx="2743200" cy="1440180"/>
          </a:xfrm>
          <a:prstGeom prst="rect">
            <a:avLst/>
          </a:prstGeom>
        </p:spPr>
      </p:pic>
      <p:pic>
        <p:nvPicPr>
          <p:cNvPr id="13" name="Picture 13" descr="Logo, icon&#10;&#10;Description automatically generated">
            <a:extLst>
              <a:ext uri="{FF2B5EF4-FFF2-40B4-BE49-F238E27FC236}">
                <a16:creationId xmlns:a16="http://schemas.microsoft.com/office/drawing/2014/main" id="{7083A70B-7CAC-40B9-8749-1E73F3E4D0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751" y="661"/>
            <a:ext cx="2743200" cy="2313432"/>
          </a:xfrm>
          <a:prstGeom prst="rect">
            <a:avLst/>
          </a:prstGeom>
        </p:spPr>
      </p:pic>
      <p:pic>
        <p:nvPicPr>
          <p:cNvPr id="15" name="Picture 15" descr="Logo&#10;&#10;Description automatically generated">
            <a:extLst>
              <a:ext uri="{FF2B5EF4-FFF2-40B4-BE49-F238E27FC236}">
                <a16:creationId xmlns:a16="http://schemas.microsoft.com/office/drawing/2014/main" id="{D0750A2E-8EAB-411B-B7E6-63881B4ACC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752" y="2314935"/>
            <a:ext cx="2743200" cy="234315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3447588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B435C06C-EEB4-4897-9C6F-FE7005DE286F}"/>
              </a:ext>
            </a:extLst>
          </p:cNvPr>
          <p:cNvSpPr txBox="1">
            <a:spLocks/>
          </p:cNvSpPr>
          <p:nvPr/>
        </p:nvSpPr>
        <p:spPr>
          <a:xfrm>
            <a:off x="1946719" y="5793618"/>
            <a:ext cx="8534400" cy="1507067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/>
              <a:t>SSA Demo</a:t>
            </a:r>
          </a:p>
        </p:txBody>
      </p:sp>
      <p:pic>
        <p:nvPicPr>
          <p:cNvPr id="2" name="zoom_1">
            <a:hlinkClick r:id="" action="ppaction://media"/>
            <a:extLst>
              <a:ext uri="{FF2B5EF4-FFF2-40B4-BE49-F238E27FC236}">
                <a16:creationId xmlns:a16="http://schemas.microsoft.com/office/drawing/2014/main" id="{5B5605AF-60D2-4228-AA9B-CDCF55E0DEE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46719" y="863601"/>
            <a:ext cx="8298562" cy="4667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799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368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5B6C784-5AFF-448D-8A1C-7DD8D03C4F80}"/>
              </a:ext>
            </a:extLst>
          </p:cNvPr>
          <p:cNvSpPr txBox="1"/>
          <p:nvPr/>
        </p:nvSpPr>
        <p:spPr>
          <a:xfrm>
            <a:off x="3229900" y="564854"/>
            <a:ext cx="5742863" cy="80021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/>
              <a:t>The FTA (Flight Test Application)</a:t>
            </a:r>
          </a:p>
          <a:p>
            <a:endParaRPr lang="en-US"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3C3788-456E-451E-BEE5-E904D042433D}"/>
              </a:ext>
            </a:extLst>
          </p:cNvPr>
          <p:cNvSpPr txBox="1"/>
          <p:nvPr/>
        </p:nvSpPr>
        <p:spPr>
          <a:xfrm>
            <a:off x="90559" y="4333447"/>
            <a:ext cx="5916304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/>
              <a:t>REPORT REAL TIME DATA</a:t>
            </a:r>
          </a:p>
          <a:p>
            <a:endParaRPr lang="en-US" sz="2400"/>
          </a:p>
          <a:p>
            <a:endParaRPr lang="en-US" sz="2400"/>
          </a:p>
          <a:p>
            <a:r>
              <a:rPr lang="en-US" sz="2400"/>
              <a:t>ALLOW USERS TO REMOTELY ACCESS THE DATA</a:t>
            </a:r>
          </a:p>
        </p:txBody>
      </p:sp>
      <p:pic>
        <p:nvPicPr>
          <p:cNvPr id="5" name="Picture 5" descr="A picture containing indoor&#10;&#10;Description automatically generated">
            <a:extLst>
              <a:ext uri="{FF2B5EF4-FFF2-40B4-BE49-F238E27FC236}">
                <a16:creationId xmlns:a16="http://schemas.microsoft.com/office/drawing/2014/main" id="{288FC095-DCDF-4063-90E8-9074F458C4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6012" y="2406914"/>
            <a:ext cx="6541826" cy="4455278"/>
          </a:xfrm>
          <a:prstGeom prst="rect">
            <a:avLst/>
          </a:prstGeom>
        </p:spPr>
      </p:pic>
      <p:pic>
        <p:nvPicPr>
          <p:cNvPr id="3" name="Picture 5" descr="Graphical user interface, diagram, application&#10;&#10;Description automatically generated">
            <a:extLst>
              <a:ext uri="{FF2B5EF4-FFF2-40B4-BE49-F238E27FC236}">
                <a16:creationId xmlns:a16="http://schemas.microsoft.com/office/drawing/2014/main" id="{D9CB505F-171B-4E94-BEDD-3D3A6EF896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69" y="1557533"/>
            <a:ext cx="5350668" cy="2290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425300"/>
      </p:ext>
    </p:extLst>
  </p:cSld>
  <p:clrMapOvr>
    <a:masterClrMapping/>
  </p:clrMapOvr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FDF81902965F24B938294856258085B" ma:contentTypeVersion="4" ma:contentTypeDescription="Create a new document." ma:contentTypeScope="" ma:versionID="a9ee8794fae5fde5b57fbd7d33dd017c">
  <xsd:schema xmlns:xsd="http://www.w3.org/2001/XMLSchema" xmlns:xs="http://www.w3.org/2001/XMLSchema" xmlns:p="http://schemas.microsoft.com/office/2006/metadata/properties" xmlns:ns2="af421189-fef5-4eb0-a507-c843ae46f24a" targetNamespace="http://schemas.microsoft.com/office/2006/metadata/properties" ma:root="true" ma:fieldsID="35e924e302c280b4ea3b57db8926c5c4" ns2:_="">
    <xsd:import namespace="af421189-fef5-4eb0-a507-c843ae46f24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f421189-fef5-4eb0-a507-c843ae46f24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2128A6C2-4A13-40F5-BE63-8374380EC16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689DD0C-C0A6-4DF1-A1FF-DEC3924D3BA1}">
  <ds:schemaRefs>
    <ds:schemaRef ds:uri="af421189-fef5-4eb0-a507-c843ae46f24a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D8766545-CE42-4EC9-866E-7142502B25C9}">
  <ds:schemaRefs>
    <ds:schemaRef ds:uri="http://schemas.microsoft.com/office/2006/documentManagement/types"/>
    <ds:schemaRef ds:uri="http://purl.org/dc/terms/"/>
    <ds:schemaRef ds:uri="http://schemas.microsoft.com/office/2006/metadata/properties"/>
    <ds:schemaRef ds:uri="http://purl.org/dc/elements/1.1/"/>
    <ds:schemaRef ds:uri="af421189-fef5-4eb0-a507-c843ae46f24a"/>
    <ds:schemaRef ds:uri="http://www.w3.org/XML/1998/namespace"/>
    <ds:schemaRef ds:uri="http://schemas.microsoft.com/office/infopath/2007/PartnerControls"/>
    <ds:schemaRef ds:uri="http://schemas.openxmlformats.org/package/2006/metadata/core-properties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867</Words>
  <Application>Microsoft Office PowerPoint</Application>
  <PresentationFormat>Widescreen</PresentationFormat>
  <Paragraphs>161</Paragraphs>
  <Slides>19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Century Gothic</vt:lpstr>
      <vt:lpstr>Times New Roman</vt:lpstr>
      <vt:lpstr>Wingdings 3</vt:lpstr>
      <vt:lpstr>Slice</vt:lpstr>
      <vt:lpstr>Boeing Cabin Experience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FTA Demo</vt:lpstr>
      <vt:lpstr>FTA Progress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Amber Paige Webber</dc:creator>
  <cp:lastModifiedBy>Webber, Amber Paige</cp:lastModifiedBy>
  <cp:revision>3</cp:revision>
  <dcterms:created xsi:type="dcterms:W3CDTF">2021-02-24T20:05:58Z</dcterms:created>
  <dcterms:modified xsi:type="dcterms:W3CDTF">2021-08-21T21:24:34Z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0x0101001FDF81902965F24B938294856258085B</vt:lpwstr>
  </property>
</Properties>
</file>